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58" r:id="rId3"/>
    <p:sldId id="259" r:id="rId4"/>
    <p:sldId id="260" r:id="rId5"/>
    <p:sldId id="261" r:id="rId6"/>
    <p:sldId id="262" r:id="rId7"/>
    <p:sldId id="272" r:id="rId8"/>
    <p:sldId id="321" r:id="rId9"/>
    <p:sldId id="317" r:id="rId10"/>
    <p:sldId id="274" r:id="rId11"/>
    <p:sldId id="263" r:id="rId12"/>
    <p:sldId id="264" r:id="rId13"/>
    <p:sldId id="271" r:id="rId14"/>
    <p:sldId id="318" r:id="rId15"/>
    <p:sldId id="276" r:id="rId16"/>
    <p:sldId id="267" r:id="rId17"/>
    <p:sldId id="279" r:id="rId18"/>
    <p:sldId id="290" r:id="rId19"/>
    <p:sldId id="277" r:id="rId20"/>
    <p:sldId id="295" r:id="rId21"/>
    <p:sldId id="281" r:id="rId22"/>
    <p:sldId id="298" r:id="rId23"/>
    <p:sldId id="299" r:id="rId24"/>
    <p:sldId id="291" r:id="rId25"/>
    <p:sldId id="296" r:id="rId26"/>
    <p:sldId id="300" r:id="rId27"/>
    <p:sldId id="301" r:id="rId28"/>
    <p:sldId id="302" r:id="rId29"/>
    <p:sldId id="303" r:id="rId30"/>
    <p:sldId id="304" r:id="rId31"/>
    <p:sldId id="322" r:id="rId32"/>
    <p:sldId id="292" r:id="rId33"/>
    <p:sldId id="297" r:id="rId34"/>
    <p:sldId id="305" r:id="rId35"/>
    <p:sldId id="306" r:id="rId36"/>
    <p:sldId id="319" r:id="rId37"/>
    <p:sldId id="320" r:id="rId38"/>
    <p:sldId id="309" r:id="rId39"/>
    <p:sldId id="324" r:id="rId40"/>
    <p:sldId id="308" r:id="rId41"/>
    <p:sldId id="311" r:id="rId42"/>
    <p:sldId id="313" r:id="rId43"/>
    <p:sldId id="325" r:id="rId44"/>
    <p:sldId id="289" r:id="rId45"/>
    <p:sldId id="293" r:id="rId46"/>
    <p:sldId id="314" r:id="rId47"/>
    <p:sldId id="294" r:id="rId48"/>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ge, Cornelia" initials="LC"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331"/>
    <a:srgbClr val="000000"/>
    <a:srgbClr val="A2C617"/>
    <a:srgbClr val="494D5C"/>
    <a:srgbClr val="E9EBEA"/>
    <a:srgbClr val="DEE1DF"/>
    <a:srgbClr val="D3D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3758" autoAdjust="0"/>
  </p:normalViewPr>
  <p:slideViewPr>
    <p:cSldViewPr>
      <p:cViewPr varScale="1">
        <p:scale>
          <a:sx n="144" d="100"/>
          <a:sy n="144" d="100"/>
        </p:scale>
        <p:origin x="252" y="126"/>
      </p:cViewPr>
      <p:guideLst>
        <p:guide orient="horz" pos="1620"/>
        <p:guide pos="2880"/>
      </p:guideLst>
    </p:cSldViewPr>
  </p:slideViewPr>
  <p:outlineViewPr>
    <p:cViewPr>
      <p:scale>
        <a:sx n="33" d="100"/>
        <a:sy n="33" d="100"/>
      </p:scale>
      <p:origin x="0" y="34260"/>
    </p:cViewPr>
  </p:outlineViewPr>
  <p:notesTextViewPr>
    <p:cViewPr>
      <p:scale>
        <a:sx n="1" d="1"/>
        <a:sy n="1" d="1"/>
      </p:scale>
      <p:origin x="0" y="0"/>
    </p:cViewPr>
  </p:notesTextViewPr>
  <p:notesViewPr>
    <p:cSldViewPr>
      <p:cViewPr varScale="1">
        <p:scale>
          <a:sx n="99" d="100"/>
          <a:sy n="99" d="100"/>
        </p:scale>
        <p:origin x="-35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05A0A7-8770-4C6F-A86C-177F14A0F007}" type="datetimeFigureOut">
              <a:rPr lang="de-DE" smtClean="0"/>
              <a:t>17.06.2024</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E21EC4-5582-4758-9DAE-197BCA679393}" type="slidenum">
              <a:rPr lang="de-DE" smtClean="0"/>
              <a:t>‹Nr.›</a:t>
            </a:fld>
            <a:endParaRPr lang="de-DE"/>
          </a:p>
        </p:txBody>
      </p:sp>
    </p:spTree>
    <p:extLst>
      <p:ext uri="{BB962C8B-B14F-4D97-AF65-F5344CB8AC3E}">
        <p14:creationId xmlns:p14="http://schemas.microsoft.com/office/powerpoint/2010/main" val="2027005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265D9F-4770-4A8D-9775-EAA2B6447FB2}" type="datetimeFigureOut">
              <a:rPr lang="de-DE" smtClean="0"/>
              <a:t>17.06.2024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FA2286-FC1E-4FEF-B1EA-CCFDA0AF3F10}" type="slidenum">
              <a:rPr lang="de-DE" smtClean="0"/>
              <a:t>‹Nr.›</a:t>
            </a:fld>
            <a:endParaRPr lang="de-DE"/>
          </a:p>
        </p:txBody>
      </p:sp>
    </p:spTree>
    <p:extLst>
      <p:ext uri="{BB962C8B-B14F-4D97-AF65-F5344CB8AC3E}">
        <p14:creationId xmlns:p14="http://schemas.microsoft.com/office/powerpoint/2010/main" val="1271327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FA2286-FC1E-4FEF-B1EA-CCFDA0AF3F10}" type="slidenum">
              <a:rPr lang="de-DE" smtClean="0"/>
              <a:t>1</a:t>
            </a:fld>
            <a:endParaRPr lang="de-DE"/>
          </a:p>
        </p:txBody>
      </p:sp>
    </p:spTree>
    <p:extLst>
      <p:ext uri="{BB962C8B-B14F-4D97-AF65-F5344CB8AC3E}">
        <p14:creationId xmlns:p14="http://schemas.microsoft.com/office/powerpoint/2010/main" val="153754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DFA2286-FC1E-4FEF-B1EA-CCFDA0AF3F10}" type="slidenum">
              <a:rPr lang="de-DE" smtClean="0"/>
              <a:t>3</a:t>
            </a:fld>
            <a:endParaRPr lang="de-DE"/>
          </a:p>
        </p:txBody>
      </p:sp>
    </p:spTree>
    <p:extLst>
      <p:ext uri="{BB962C8B-B14F-4D97-AF65-F5344CB8AC3E}">
        <p14:creationId xmlns:p14="http://schemas.microsoft.com/office/powerpoint/2010/main" val="350630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Sammlung von Aspekten durch die Studierenden, z.B.</a:t>
            </a:r>
            <a:r>
              <a:rPr lang="de-DE" sz="1200" baseline="0" dirty="0"/>
              <a:t> - einblenden</a:t>
            </a:r>
            <a:endParaRPr lang="de-DE" sz="1200" dirty="0"/>
          </a:p>
        </p:txBody>
      </p:sp>
      <p:sp>
        <p:nvSpPr>
          <p:cNvPr id="4" name="Foliennummernplatzhalter 3"/>
          <p:cNvSpPr>
            <a:spLocks noGrp="1"/>
          </p:cNvSpPr>
          <p:nvPr>
            <p:ph type="sldNum" sz="quarter" idx="10"/>
          </p:nvPr>
        </p:nvSpPr>
        <p:spPr/>
        <p:txBody>
          <a:bodyPr/>
          <a:lstStyle/>
          <a:p>
            <a:fld id="{EDFA2286-FC1E-4FEF-B1EA-CCFDA0AF3F10}" type="slidenum">
              <a:rPr lang="de-DE" smtClean="0"/>
              <a:t>5</a:t>
            </a:fld>
            <a:endParaRPr lang="de-DE"/>
          </a:p>
        </p:txBody>
      </p:sp>
    </p:spTree>
    <p:extLst>
      <p:ext uri="{BB962C8B-B14F-4D97-AF65-F5344CB8AC3E}">
        <p14:creationId xmlns:p14="http://schemas.microsoft.com/office/powerpoint/2010/main" val="1233772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FA2286-FC1E-4FEF-B1EA-CCFDA0AF3F10}" type="slidenum">
              <a:rPr lang="de-DE" smtClean="0"/>
              <a:t>8</a:t>
            </a:fld>
            <a:endParaRPr lang="de-DE"/>
          </a:p>
        </p:txBody>
      </p:sp>
    </p:spTree>
    <p:extLst>
      <p:ext uri="{BB962C8B-B14F-4D97-AF65-F5344CB8AC3E}">
        <p14:creationId xmlns:p14="http://schemas.microsoft.com/office/powerpoint/2010/main" val="194940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FA2286-FC1E-4FEF-B1EA-CCFDA0AF3F10}" type="slidenum">
              <a:rPr lang="de-DE" smtClean="0"/>
              <a:t>17</a:t>
            </a:fld>
            <a:endParaRPr lang="de-DE"/>
          </a:p>
        </p:txBody>
      </p:sp>
    </p:spTree>
    <p:extLst>
      <p:ext uri="{BB962C8B-B14F-4D97-AF65-F5344CB8AC3E}">
        <p14:creationId xmlns:p14="http://schemas.microsoft.com/office/powerpoint/2010/main" val="317257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FA2286-FC1E-4FEF-B1EA-CCFDA0AF3F10}" type="slidenum">
              <a:rPr lang="de-DE" smtClean="0"/>
              <a:t>29</a:t>
            </a:fld>
            <a:endParaRPr lang="de-DE"/>
          </a:p>
        </p:txBody>
      </p:sp>
    </p:spTree>
    <p:extLst>
      <p:ext uri="{BB962C8B-B14F-4D97-AF65-F5344CB8AC3E}">
        <p14:creationId xmlns:p14="http://schemas.microsoft.com/office/powerpoint/2010/main" val="61925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FA2286-FC1E-4FEF-B1EA-CCFDA0AF3F10}" type="slidenum">
              <a:rPr lang="de-DE" smtClean="0"/>
              <a:t>31</a:t>
            </a:fld>
            <a:endParaRPr lang="de-DE"/>
          </a:p>
        </p:txBody>
      </p:sp>
    </p:spTree>
    <p:extLst>
      <p:ext uri="{BB962C8B-B14F-4D97-AF65-F5344CB8AC3E}">
        <p14:creationId xmlns:p14="http://schemas.microsoft.com/office/powerpoint/2010/main" val="1451124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FA2286-FC1E-4FEF-B1EA-CCFDA0AF3F10}" type="slidenum">
              <a:rPr lang="de-DE" smtClean="0"/>
              <a:t>46</a:t>
            </a:fld>
            <a:endParaRPr lang="de-DE"/>
          </a:p>
        </p:txBody>
      </p:sp>
    </p:spTree>
    <p:extLst>
      <p:ext uri="{BB962C8B-B14F-4D97-AF65-F5344CB8AC3E}">
        <p14:creationId xmlns:p14="http://schemas.microsoft.com/office/powerpoint/2010/main" val="2866377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131840" y="1419622"/>
            <a:ext cx="5400600" cy="1584176"/>
          </a:xfrm>
        </p:spPr>
        <p:txBody>
          <a:bodyPr anchor="t">
            <a:noAutofit/>
          </a:bodyPr>
          <a:lstStyle>
            <a:lvl1pPr algn="l">
              <a:defRPr sz="3200">
                <a:solidFill>
                  <a:srgbClr val="494D5C"/>
                </a:solidFill>
                <a:latin typeface="Georgia" panose="02040502050405020303" pitchFamily="18" charset="0"/>
              </a:defRPr>
            </a:lvl1pPr>
          </a:lstStyle>
          <a:p>
            <a:r>
              <a:rPr lang="de-DE" dirty="0"/>
              <a:t>Titelmasterformat durch Klicken bearbeiten</a:t>
            </a:r>
          </a:p>
        </p:txBody>
      </p:sp>
      <p:sp>
        <p:nvSpPr>
          <p:cNvPr id="3" name="Untertitel 2"/>
          <p:cNvSpPr>
            <a:spLocks noGrp="1"/>
          </p:cNvSpPr>
          <p:nvPr>
            <p:ph type="subTitle" idx="1"/>
          </p:nvPr>
        </p:nvSpPr>
        <p:spPr>
          <a:xfrm>
            <a:off x="3131840" y="3363838"/>
            <a:ext cx="5400600" cy="522362"/>
          </a:xfrm>
        </p:spPr>
        <p:txBody>
          <a:bodyPr>
            <a:normAutofit/>
          </a:bodyPr>
          <a:lstStyle>
            <a:lvl1pPr marL="0" indent="0" algn="l">
              <a:buNone/>
              <a:defRPr sz="1600">
                <a:solidFill>
                  <a:srgbClr val="494D5C"/>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1696" y="267494"/>
            <a:ext cx="1700784" cy="713232"/>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568174"/>
            <a:ext cx="2944368" cy="2587752"/>
          </a:xfrm>
          <a:prstGeom prst="rect">
            <a:avLst/>
          </a:prstGeom>
        </p:spPr>
      </p:pic>
      <p:sp>
        <p:nvSpPr>
          <p:cNvPr id="14" name="Rechteck 13"/>
          <p:cNvSpPr/>
          <p:nvPr userDrawn="1"/>
        </p:nvSpPr>
        <p:spPr>
          <a:xfrm>
            <a:off x="8784000" y="4423500"/>
            <a:ext cx="360000" cy="360000"/>
          </a:xfrm>
          <a:prstGeom prst="rect">
            <a:avLst/>
          </a:prstGeom>
          <a:solidFill>
            <a:srgbClr val="E73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0833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33999" y="519606"/>
            <a:ext cx="8590111" cy="756000"/>
          </a:xfrm>
        </p:spPr>
        <p:txBody>
          <a:bodyPr>
            <a:normAutofit/>
          </a:bodyPr>
          <a:lstStyle>
            <a:lvl1pPr marL="514350" indent="-514350" algn="l">
              <a:buFont typeface="+mj-lt"/>
              <a:buAutoNum type="arabicParenR"/>
              <a:defRPr sz="2600" b="1">
                <a:solidFill>
                  <a:srgbClr val="494D5C"/>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Inhaltsplatzhalter 2"/>
          <p:cNvSpPr>
            <a:spLocks noGrp="1"/>
          </p:cNvSpPr>
          <p:nvPr>
            <p:ph idx="1"/>
          </p:nvPr>
        </p:nvSpPr>
        <p:spPr>
          <a:xfrm>
            <a:off x="230832" y="1265510"/>
            <a:ext cx="7656839" cy="3682504"/>
          </a:xfrm>
        </p:spPr>
        <p:txBody>
          <a:bodyPr numCol="1"/>
          <a:lstStyle>
            <a:lvl1pPr marL="846000" indent="-288000">
              <a:lnSpc>
                <a:spcPct val="100000"/>
              </a:lnSpc>
              <a:spcAft>
                <a:spcPts val="0"/>
              </a:spcAft>
              <a:buClr>
                <a:srgbClr val="E73331"/>
              </a:buClr>
              <a:buFont typeface="Wingdings" panose="05000000000000000000" pitchFamily="2" charset="2"/>
              <a:buChar char="§"/>
              <a:defRPr sz="2800">
                <a:latin typeface="Arial" panose="020B0604020202020204" pitchFamily="34" charset="0"/>
                <a:cs typeface="Arial" panose="020B0604020202020204" pitchFamily="34" charset="0"/>
              </a:defRPr>
            </a:lvl1pPr>
            <a:lvl2pPr marL="1260000" indent="-288000">
              <a:lnSpc>
                <a:spcPct val="100000"/>
              </a:lnSpc>
              <a:spcAft>
                <a:spcPts val="0"/>
              </a:spcAft>
              <a:buClr>
                <a:srgbClr val="E73331"/>
              </a:buClr>
              <a:buFont typeface="Wingdings" panose="05000000000000000000" pitchFamily="2" charset="2"/>
              <a:buChar char="§"/>
              <a:defRPr sz="2400">
                <a:latin typeface="Arial" panose="020B0604020202020204" pitchFamily="34" charset="0"/>
                <a:cs typeface="Arial" panose="020B0604020202020204" pitchFamily="34" charset="0"/>
              </a:defRPr>
            </a:lvl2pPr>
            <a:lvl3pPr marL="1620000" indent="-228600">
              <a:lnSpc>
                <a:spcPct val="100000"/>
              </a:lnSpc>
              <a:buClr>
                <a:srgbClr val="E73331"/>
              </a:buClr>
              <a:buFont typeface="Wingdings" panose="05000000000000000000" pitchFamily="2" charset="2"/>
              <a:buChar char="§"/>
              <a:defRPr sz="2000">
                <a:latin typeface="Arial" panose="020B0604020202020204" pitchFamily="34" charset="0"/>
                <a:cs typeface="Arial" panose="020B0604020202020204" pitchFamily="34" charset="0"/>
              </a:defRPr>
            </a:lvl3pPr>
            <a:lvl4pPr marL="2124000" indent="-228600">
              <a:lnSpc>
                <a:spcPct val="100000"/>
              </a:lnSpc>
              <a:buClr>
                <a:srgbClr val="E73331"/>
              </a:buClr>
              <a:buFont typeface="Wingdings" panose="05000000000000000000" pitchFamily="2" charset="2"/>
              <a:buChar char="§"/>
              <a:defRPr sz="1800">
                <a:latin typeface="Arial" panose="020B0604020202020204" pitchFamily="34" charset="0"/>
                <a:cs typeface="Arial" panose="020B0604020202020204" pitchFamily="34" charset="0"/>
              </a:defRPr>
            </a:lvl4pPr>
            <a:lvl5pPr marL="2592000" indent="-228600">
              <a:lnSpc>
                <a:spcPct val="100000"/>
              </a:lnSpc>
              <a:buClr>
                <a:schemeClr val="bg1">
                  <a:lumMod val="50000"/>
                </a:schemeClr>
              </a:buClr>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671" y="123478"/>
            <a:ext cx="957072" cy="210312"/>
          </a:xfrm>
          <a:prstGeom prst="rect">
            <a:avLst/>
          </a:prstGeom>
        </p:spPr>
      </p:pic>
      <p:cxnSp>
        <p:nvCxnSpPr>
          <p:cNvPr id="8" name="Gerade Verbindung 7"/>
          <p:cNvCxnSpPr/>
          <p:nvPr userDrawn="1"/>
        </p:nvCxnSpPr>
        <p:spPr>
          <a:xfrm>
            <a:off x="323528" y="411510"/>
            <a:ext cx="8500582" cy="0"/>
          </a:xfrm>
          <a:prstGeom prst="line">
            <a:avLst/>
          </a:prstGeom>
          <a:ln w="3175">
            <a:solidFill>
              <a:srgbClr val="B2B1B4"/>
            </a:solidFill>
          </a:ln>
        </p:spPr>
        <p:style>
          <a:lnRef idx="1">
            <a:schemeClr val="accent1"/>
          </a:lnRef>
          <a:fillRef idx="0">
            <a:schemeClr val="accent1"/>
          </a:fillRef>
          <a:effectRef idx="0">
            <a:schemeClr val="accent1"/>
          </a:effectRef>
          <a:fontRef idx="minor">
            <a:schemeClr val="tx1"/>
          </a:fontRef>
        </p:style>
      </p:cxnSp>
      <p:sp>
        <p:nvSpPr>
          <p:cNvPr id="10" name="Rechteck 9"/>
          <p:cNvSpPr/>
          <p:nvPr userDrawn="1"/>
        </p:nvSpPr>
        <p:spPr>
          <a:xfrm>
            <a:off x="8784000" y="4423500"/>
            <a:ext cx="360000" cy="360000"/>
          </a:xfrm>
          <a:prstGeom prst="rect">
            <a:avLst/>
          </a:prstGeom>
          <a:solidFill>
            <a:srgbClr val="E73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5"/>
          <p:cNvSpPr txBox="1">
            <a:spLocks/>
          </p:cNvSpPr>
          <p:nvPr userDrawn="1"/>
        </p:nvSpPr>
        <p:spPr>
          <a:xfrm>
            <a:off x="8784000" y="4466578"/>
            <a:ext cx="360000" cy="273844"/>
          </a:xfrm>
          <a:prstGeom prst="rect">
            <a:avLst/>
          </a:prstGeom>
        </p:spPr>
        <p:txBody>
          <a:bodyPr vert="horz" wrap="square" lIns="91440" tIns="45720" rIns="91440" bIns="45720" numCol="1" anchor="t" anchorCtr="0" compatLnSpc="1">
            <a:prstTxWarp prst="textNoShape">
              <a:avLst/>
            </a:prstTxWarp>
          </a:bodyPr>
          <a:lstStyle>
            <a:defPPr>
              <a:defRPr lang="de-DE"/>
            </a:defPPr>
            <a:lvl1pPr algn="ctr" rtl="0" fontAlgn="base">
              <a:spcBef>
                <a:spcPct val="0"/>
              </a:spcBef>
              <a:spcAft>
                <a:spcPct val="0"/>
              </a:spcAft>
              <a:defRPr sz="1100" kern="1200">
                <a:solidFill>
                  <a:schemeClr val="bg1"/>
                </a:solidFill>
                <a:latin typeface="Arial"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9E719390-9638-4250-BA21-58F6FA3CFC23}" type="slidenum">
              <a:rPr lang="de-DE" altLang="en-US" smtClean="0"/>
              <a:pPr>
                <a:defRPr/>
              </a:pPr>
              <a:t>‹Nr.›</a:t>
            </a:fld>
            <a:endParaRPr lang="de-DE" altLang="en-US" dirty="0"/>
          </a:p>
        </p:txBody>
      </p:sp>
      <p:sp>
        <p:nvSpPr>
          <p:cNvPr id="13" name="Textfeld 12"/>
          <p:cNvSpPr txBox="1"/>
          <p:nvPr userDrawn="1"/>
        </p:nvSpPr>
        <p:spPr>
          <a:xfrm>
            <a:off x="234081" y="228634"/>
            <a:ext cx="7128792" cy="225703"/>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300" b="0" i="0" u="none" strike="noStrike" kern="1200" baseline="30000" dirty="0">
                <a:solidFill>
                  <a:srgbClr val="B2B1B4"/>
                </a:solidFill>
                <a:latin typeface="Arial" panose="020B0604020202020204" pitchFamily="34" charset="0"/>
                <a:ea typeface="MS PGothic" pitchFamily="34" charset="-128"/>
                <a:cs typeface="Arial" panose="020B0604020202020204" pitchFamily="34" charset="0"/>
              </a:rPr>
              <a:t>Forschungsethik in den Sozial- und Wirtschaftswissenschaften</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8000" y="4063500"/>
            <a:ext cx="720000" cy="720000"/>
          </a:xfrm>
          <a:prstGeom prst="rect">
            <a:avLst/>
          </a:prstGeom>
        </p:spPr>
      </p:pic>
    </p:spTree>
    <p:extLst>
      <p:ext uri="{BB962C8B-B14F-4D97-AF65-F5344CB8AC3E}">
        <p14:creationId xmlns:p14="http://schemas.microsoft.com/office/powerpoint/2010/main" val="147793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33999" y="519606"/>
            <a:ext cx="7722377" cy="756000"/>
          </a:xfrm>
        </p:spPr>
        <p:txBody>
          <a:bodyPr>
            <a:normAutofit/>
          </a:bodyPr>
          <a:lstStyle>
            <a:lvl1pPr marL="514350" indent="-514350" algn="l">
              <a:buFont typeface="+mj-lt"/>
              <a:buAutoNum type="arabicParenR"/>
              <a:defRPr sz="2600" b="1">
                <a:solidFill>
                  <a:srgbClr val="494D5C"/>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Inhaltsplatzhalter 2"/>
          <p:cNvSpPr>
            <a:spLocks noGrp="1"/>
          </p:cNvSpPr>
          <p:nvPr>
            <p:ph idx="1"/>
          </p:nvPr>
        </p:nvSpPr>
        <p:spPr>
          <a:xfrm>
            <a:off x="803593" y="1265510"/>
            <a:ext cx="7656839" cy="3682504"/>
          </a:xfrm>
        </p:spPr>
        <p:txBody>
          <a:bodyPr numCol="1"/>
          <a:lstStyle>
            <a:lvl1pPr marL="288000" indent="-288000">
              <a:lnSpc>
                <a:spcPct val="100000"/>
              </a:lnSpc>
              <a:spcAft>
                <a:spcPts val="0"/>
              </a:spcAft>
              <a:buClr>
                <a:srgbClr val="E73331"/>
              </a:buClr>
              <a:buFont typeface="Wingdings" panose="05000000000000000000" pitchFamily="2" charset="2"/>
              <a:buChar char="§"/>
              <a:defRPr sz="2800">
                <a:latin typeface="Arial" panose="020B0604020202020204" pitchFamily="34" charset="0"/>
                <a:cs typeface="Arial" panose="020B0604020202020204" pitchFamily="34" charset="0"/>
              </a:defRPr>
            </a:lvl1pPr>
            <a:lvl2pPr indent="-288000">
              <a:lnSpc>
                <a:spcPct val="100000"/>
              </a:lnSpc>
              <a:spcAft>
                <a:spcPts val="0"/>
              </a:spcAft>
              <a:buClr>
                <a:srgbClr val="E73331"/>
              </a:buClr>
              <a:defRPr sz="2400">
                <a:latin typeface="Arial" panose="020B0604020202020204" pitchFamily="34" charset="0"/>
                <a:cs typeface="Arial" panose="020B0604020202020204" pitchFamily="34" charset="0"/>
              </a:defRPr>
            </a:lvl2pPr>
            <a:lvl3pPr marL="1143000" indent="-228600">
              <a:lnSpc>
                <a:spcPct val="100000"/>
              </a:lnSpc>
              <a:buClr>
                <a:srgbClr val="E73331"/>
              </a:buClr>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buClr>
                <a:srgbClr val="E73331"/>
              </a:buClr>
              <a:defRPr sz="1800">
                <a:latin typeface="Arial" panose="020B0604020202020204" pitchFamily="34" charset="0"/>
                <a:cs typeface="Arial" panose="020B0604020202020204" pitchFamily="34" charset="0"/>
              </a:defRPr>
            </a:lvl4pPr>
            <a:lvl5pPr marL="2057400" indent="-228600">
              <a:lnSpc>
                <a:spcPct val="100000"/>
              </a:lnSpc>
              <a:buClr>
                <a:schemeClr val="bg1">
                  <a:lumMod val="50000"/>
                </a:schemeClr>
              </a:buClr>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671" y="123478"/>
            <a:ext cx="957072" cy="210312"/>
          </a:xfrm>
          <a:prstGeom prst="rect">
            <a:avLst/>
          </a:prstGeom>
        </p:spPr>
      </p:pic>
      <p:cxnSp>
        <p:nvCxnSpPr>
          <p:cNvPr id="8" name="Gerade Verbindung 7"/>
          <p:cNvCxnSpPr/>
          <p:nvPr userDrawn="1"/>
        </p:nvCxnSpPr>
        <p:spPr>
          <a:xfrm>
            <a:off x="323528" y="411510"/>
            <a:ext cx="8500582" cy="0"/>
          </a:xfrm>
          <a:prstGeom prst="line">
            <a:avLst/>
          </a:prstGeom>
          <a:ln w="3175">
            <a:solidFill>
              <a:srgbClr val="B2B1B4"/>
            </a:solidFill>
          </a:ln>
        </p:spPr>
        <p:style>
          <a:lnRef idx="1">
            <a:schemeClr val="accent1"/>
          </a:lnRef>
          <a:fillRef idx="0">
            <a:schemeClr val="accent1"/>
          </a:fillRef>
          <a:effectRef idx="0">
            <a:schemeClr val="accent1"/>
          </a:effectRef>
          <a:fontRef idx="minor">
            <a:schemeClr val="tx1"/>
          </a:fontRef>
        </p:style>
      </p:cxnSp>
      <p:sp>
        <p:nvSpPr>
          <p:cNvPr id="10" name="Rechteck 9"/>
          <p:cNvSpPr/>
          <p:nvPr userDrawn="1"/>
        </p:nvSpPr>
        <p:spPr>
          <a:xfrm>
            <a:off x="8784000" y="4423500"/>
            <a:ext cx="360000" cy="360000"/>
          </a:xfrm>
          <a:prstGeom prst="rect">
            <a:avLst/>
          </a:prstGeom>
          <a:solidFill>
            <a:srgbClr val="E73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5"/>
          <p:cNvSpPr txBox="1">
            <a:spLocks/>
          </p:cNvSpPr>
          <p:nvPr userDrawn="1"/>
        </p:nvSpPr>
        <p:spPr>
          <a:xfrm>
            <a:off x="8784000" y="4466578"/>
            <a:ext cx="360000" cy="273844"/>
          </a:xfrm>
          <a:prstGeom prst="rect">
            <a:avLst/>
          </a:prstGeom>
        </p:spPr>
        <p:txBody>
          <a:bodyPr vert="horz" wrap="square" lIns="91440" tIns="45720" rIns="91440" bIns="45720" numCol="1" anchor="t" anchorCtr="0" compatLnSpc="1">
            <a:prstTxWarp prst="textNoShape">
              <a:avLst/>
            </a:prstTxWarp>
          </a:bodyPr>
          <a:lstStyle>
            <a:defPPr>
              <a:defRPr lang="de-DE"/>
            </a:defPPr>
            <a:lvl1pPr algn="ctr" rtl="0" fontAlgn="base">
              <a:spcBef>
                <a:spcPct val="0"/>
              </a:spcBef>
              <a:spcAft>
                <a:spcPct val="0"/>
              </a:spcAft>
              <a:defRPr sz="1100" kern="1200">
                <a:solidFill>
                  <a:schemeClr val="bg1"/>
                </a:solidFill>
                <a:latin typeface="Arial"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9E719390-9638-4250-BA21-58F6FA3CFC23}" type="slidenum">
              <a:rPr lang="de-DE" altLang="en-US" smtClean="0"/>
              <a:pPr>
                <a:defRPr/>
              </a:pPr>
              <a:t>‹Nr.›</a:t>
            </a:fld>
            <a:endParaRPr lang="de-DE" altLang="en-US" dirty="0"/>
          </a:p>
        </p:txBody>
      </p:sp>
      <p:sp>
        <p:nvSpPr>
          <p:cNvPr id="13" name="Textfeld 12"/>
          <p:cNvSpPr txBox="1"/>
          <p:nvPr userDrawn="1"/>
        </p:nvSpPr>
        <p:spPr>
          <a:xfrm>
            <a:off x="234081" y="228634"/>
            <a:ext cx="7128792" cy="225703"/>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300" b="0" i="0" u="none" strike="noStrike" kern="1200" baseline="30000" dirty="0">
                <a:solidFill>
                  <a:srgbClr val="B2B1B4"/>
                </a:solidFill>
                <a:latin typeface="Arial" panose="020B0604020202020204" pitchFamily="34" charset="0"/>
                <a:ea typeface="MS PGothic" pitchFamily="34" charset="-128"/>
                <a:cs typeface="Arial" panose="020B0604020202020204" pitchFamily="34" charset="0"/>
              </a:rPr>
              <a:t>Forschungsethik in den Sozial- und Wirtschaftswissenschaften</a:t>
            </a:r>
          </a:p>
        </p:txBody>
      </p:sp>
    </p:spTree>
    <p:extLst>
      <p:ext uri="{BB962C8B-B14F-4D97-AF65-F5344CB8AC3E}">
        <p14:creationId xmlns:p14="http://schemas.microsoft.com/office/powerpoint/2010/main" val="2884605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34000" y="519606"/>
            <a:ext cx="8590110" cy="756000"/>
          </a:xfrm>
        </p:spPr>
        <p:txBody>
          <a:bodyPr>
            <a:normAutofit/>
          </a:bodyPr>
          <a:lstStyle>
            <a:lvl1pPr marL="514350" indent="-514350" algn="l">
              <a:buFont typeface="+mj-lt"/>
              <a:buAutoNum type="arabicParenR"/>
              <a:defRPr sz="2600" b="1">
                <a:solidFill>
                  <a:srgbClr val="494D5C"/>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Inhaltsplatzhalter 2"/>
          <p:cNvSpPr>
            <a:spLocks noGrp="1"/>
          </p:cNvSpPr>
          <p:nvPr>
            <p:ph idx="1"/>
          </p:nvPr>
        </p:nvSpPr>
        <p:spPr>
          <a:xfrm>
            <a:off x="234000" y="1272159"/>
            <a:ext cx="7653671" cy="3675855"/>
          </a:xfrm>
        </p:spPr>
        <p:txBody>
          <a:bodyPr>
            <a:normAutofit/>
          </a:bodyPr>
          <a:lstStyle>
            <a:lvl1pPr marL="0" indent="0">
              <a:lnSpc>
                <a:spcPct val="100000"/>
              </a:lnSpc>
              <a:spcAft>
                <a:spcPts val="0"/>
              </a:spcAft>
              <a:buClr>
                <a:srgbClr val="E73331"/>
              </a:buClr>
              <a:buFont typeface="Wingdings" panose="05000000000000000000" pitchFamily="2" charset="2"/>
              <a:buNone/>
              <a:defRPr sz="2800">
                <a:latin typeface="Arial" panose="020B0604020202020204" pitchFamily="34" charset="0"/>
                <a:cs typeface="Arial" panose="020B0604020202020204" pitchFamily="34" charset="0"/>
              </a:defRPr>
            </a:lvl1pPr>
            <a:lvl2pPr marL="457200" indent="0">
              <a:buClr>
                <a:srgbClr val="E73331"/>
              </a:buClr>
              <a:buNone/>
              <a:defRPr sz="2400">
                <a:latin typeface="Arial" panose="020B0604020202020204" pitchFamily="34" charset="0"/>
                <a:cs typeface="Arial" panose="020B0604020202020204" pitchFamily="34" charset="0"/>
              </a:defRPr>
            </a:lvl2pPr>
            <a:lvl3pPr marL="914400" indent="0">
              <a:buClr>
                <a:srgbClr val="E73331"/>
              </a:buClr>
              <a:buFont typeface="Wingdings" panose="05000000000000000000" pitchFamily="2" charset="2"/>
              <a:buNone/>
              <a:defRPr sz="2000">
                <a:latin typeface="Arial" panose="020B0604020202020204" pitchFamily="34" charset="0"/>
                <a:cs typeface="Arial" panose="020B0604020202020204" pitchFamily="34" charset="0"/>
              </a:defRPr>
            </a:lvl3pPr>
            <a:lvl4pPr marL="1371600" indent="0">
              <a:buClr>
                <a:srgbClr val="E73331"/>
              </a:buClr>
              <a:buNone/>
              <a:defRPr sz="1800">
                <a:latin typeface="Arial" panose="020B0604020202020204" pitchFamily="34" charset="0"/>
                <a:cs typeface="Arial" panose="020B0604020202020204" pitchFamily="34" charset="0"/>
              </a:defRPr>
            </a:lvl4pPr>
            <a:lvl5pPr marL="1828800" indent="0">
              <a:buClr>
                <a:schemeClr val="bg1">
                  <a:lumMod val="50000"/>
                </a:schemeClr>
              </a:buClr>
              <a:buFont typeface="Wingdings" panose="05000000000000000000" pitchFamily="2" charset="2"/>
              <a:buNone/>
              <a:defRPr sz="1600">
                <a:latin typeface="Arial" panose="020B0604020202020204" pitchFamily="34" charset="0"/>
                <a:cs typeface="Arial" panose="020B0604020202020204" pitchFamily="34" charset="0"/>
              </a:defRPr>
            </a:lvl5pPr>
          </a:lstStyle>
          <a:p>
            <a:pPr lvl="0"/>
            <a:r>
              <a:rPr lang="de-DE" dirty="0"/>
              <a:t>Textmasterformat bearbeiten</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671" y="123478"/>
            <a:ext cx="957072" cy="210312"/>
          </a:xfrm>
          <a:prstGeom prst="rect">
            <a:avLst/>
          </a:prstGeom>
        </p:spPr>
      </p:pic>
      <p:cxnSp>
        <p:nvCxnSpPr>
          <p:cNvPr id="8" name="Gerade Verbindung 7"/>
          <p:cNvCxnSpPr/>
          <p:nvPr userDrawn="1"/>
        </p:nvCxnSpPr>
        <p:spPr>
          <a:xfrm>
            <a:off x="323528" y="411510"/>
            <a:ext cx="8500582" cy="0"/>
          </a:xfrm>
          <a:prstGeom prst="line">
            <a:avLst/>
          </a:prstGeom>
          <a:ln w="3175">
            <a:solidFill>
              <a:srgbClr val="B2B1B4"/>
            </a:solidFill>
          </a:ln>
        </p:spPr>
        <p:style>
          <a:lnRef idx="1">
            <a:schemeClr val="accent1"/>
          </a:lnRef>
          <a:fillRef idx="0">
            <a:schemeClr val="accent1"/>
          </a:fillRef>
          <a:effectRef idx="0">
            <a:schemeClr val="accent1"/>
          </a:effectRef>
          <a:fontRef idx="minor">
            <a:schemeClr val="tx1"/>
          </a:fontRef>
        </p:style>
      </p:cxnSp>
      <p:sp>
        <p:nvSpPr>
          <p:cNvPr id="10" name="Rechteck 9"/>
          <p:cNvSpPr/>
          <p:nvPr userDrawn="1"/>
        </p:nvSpPr>
        <p:spPr>
          <a:xfrm>
            <a:off x="8784000" y="4423500"/>
            <a:ext cx="360000" cy="360000"/>
          </a:xfrm>
          <a:prstGeom prst="rect">
            <a:avLst/>
          </a:prstGeom>
          <a:solidFill>
            <a:srgbClr val="E73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5"/>
          <p:cNvSpPr txBox="1">
            <a:spLocks/>
          </p:cNvSpPr>
          <p:nvPr userDrawn="1"/>
        </p:nvSpPr>
        <p:spPr>
          <a:xfrm>
            <a:off x="8784000" y="4466578"/>
            <a:ext cx="360000" cy="273844"/>
          </a:xfrm>
          <a:prstGeom prst="rect">
            <a:avLst/>
          </a:prstGeom>
        </p:spPr>
        <p:txBody>
          <a:bodyPr vert="horz" wrap="square" lIns="91440" tIns="45720" rIns="91440" bIns="45720" numCol="1" anchor="t" anchorCtr="0" compatLnSpc="1">
            <a:prstTxWarp prst="textNoShape">
              <a:avLst/>
            </a:prstTxWarp>
          </a:bodyPr>
          <a:lstStyle>
            <a:defPPr>
              <a:defRPr lang="de-DE"/>
            </a:defPPr>
            <a:lvl1pPr algn="ctr" rtl="0" fontAlgn="base">
              <a:spcBef>
                <a:spcPct val="0"/>
              </a:spcBef>
              <a:spcAft>
                <a:spcPct val="0"/>
              </a:spcAft>
              <a:defRPr sz="1100" kern="1200">
                <a:solidFill>
                  <a:schemeClr val="bg1"/>
                </a:solidFill>
                <a:latin typeface="Arial"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9E719390-9638-4250-BA21-58F6FA3CFC23}" type="slidenum">
              <a:rPr lang="de-DE" altLang="en-US" smtClean="0"/>
              <a:pPr>
                <a:defRPr/>
              </a:pPr>
              <a:t>‹Nr.›</a:t>
            </a:fld>
            <a:endParaRPr lang="de-DE" altLang="en-US" dirty="0"/>
          </a:p>
        </p:txBody>
      </p:sp>
      <p:sp>
        <p:nvSpPr>
          <p:cNvPr id="13" name="Textfeld 12"/>
          <p:cNvSpPr txBox="1"/>
          <p:nvPr userDrawn="1"/>
        </p:nvSpPr>
        <p:spPr>
          <a:xfrm>
            <a:off x="234081" y="228634"/>
            <a:ext cx="7128792" cy="225703"/>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300" b="0" i="0" u="none" strike="noStrike" kern="1200" baseline="30000" dirty="0">
                <a:solidFill>
                  <a:srgbClr val="B2B1B4"/>
                </a:solidFill>
                <a:latin typeface="Arial" panose="020B0604020202020204" pitchFamily="34" charset="0"/>
                <a:ea typeface="MS PGothic" pitchFamily="34" charset="-128"/>
                <a:cs typeface="Arial" panose="020B0604020202020204" pitchFamily="34" charset="0"/>
              </a:rPr>
              <a:t>Forschungsethik in den Sozial- und Wirtschaftswissenschaften</a:t>
            </a:r>
          </a:p>
        </p:txBody>
      </p:sp>
      <p:pic>
        <p:nvPicPr>
          <p:cNvPr id="15" name="Grafik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8000" y="4063500"/>
            <a:ext cx="720000" cy="720000"/>
          </a:xfrm>
          <a:prstGeom prst="rect">
            <a:avLst/>
          </a:prstGeom>
        </p:spPr>
      </p:pic>
    </p:spTree>
    <p:extLst>
      <p:ext uri="{BB962C8B-B14F-4D97-AF65-F5344CB8AC3E}">
        <p14:creationId xmlns:p14="http://schemas.microsoft.com/office/powerpoint/2010/main" val="2077889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7671" y="123478"/>
            <a:ext cx="957072" cy="210312"/>
          </a:xfrm>
          <a:prstGeom prst="rect">
            <a:avLst/>
          </a:prstGeom>
        </p:spPr>
      </p:pic>
      <p:cxnSp>
        <p:nvCxnSpPr>
          <p:cNvPr id="8" name="Gerade Verbindung 7"/>
          <p:cNvCxnSpPr/>
          <p:nvPr userDrawn="1"/>
        </p:nvCxnSpPr>
        <p:spPr>
          <a:xfrm>
            <a:off x="323528" y="411510"/>
            <a:ext cx="8500582" cy="0"/>
          </a:xfrm>
          <a:prstGeom prst="line">
            <a:avLst/>
          </a:prstGeom>
          <a:ln w="3175">
            <a:solidFill>
              <a:srgbClr val="B2B1B4"/>
            </a:solidFill>
          </a:ln>
        </p:spPr>
        <p:style>
          <a:lnRef idx="1">
            <a:schemeClr val="accent1"/>
          </a:lnRef>
          <a:fillRef idx="0">
            <a:schemeClr val="accent1"/>
          </a:fillRef>
          <a:effectRef idx="0">
            <a:schemeClr val="accent1"/>
          </a:effectRef>
          <a:fontRef idx="minor">
            <a:schemeClr val="tx1"/>
          </a:fontRef>
        </p:style>
      </p:cxnSp>
      <p:sp>
        <p:nvSpPr>
          <p:cNvPr id="10" name="Rechteck 9"/>
          <p:cNvSpPr/>
          <p:nvPr userDrawn="1"/>
        </p:nvSpPr>
        <p:spPr>
          <a:xfrm>
            <a:off x="8784000" y="4423500"/>
            <a:ext cx="360000" cy="360000"/>
          </a:xfrm>
          <a:prstGeom prst="rect">
            <a:avLst/>
          </a:prstGeom>
          <a:solidFill>
            <a:srgbClr val="E73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5"/>
          <p:cNvSpPr txBox="1">
            <a:spLocks/>
          </p:cNvSpPr>
          <p:nvPr userDrawn="1"/>
        </p:nvSpPr>
        <p:spPr>
          <a:xfrm>
            <a:off x="8784000" y="4466578"/>
            <a:ext cx="360000" cy="273844"/>
          </a:xfrm>
          <a:prstGeom prst="rect">
            <a:avLst/>
          </a:prstGeom>
        </p:spPr>
        <p:txBody>
          <a:bodyPr vert="horz" wrap="square" lIns="91440" tIns="45720" rIns="91440" bIns="45720" numCol="1" anchor="t" anchorCtr="0" compatLnSpc="1">
            <a:prstTxWarp prst="textNoShape">
              <a:avLst/>
            </a:prstTxWarp>
          </a:bodyPr>
          <a:lstStyle>
            <a:defPPr>
              <a:defRPr lang="de-DE"/>
            </a:defPPr>
            <a:lvl1pPr algn="ctr" rtl="0" fontAlgn="base">
              <a:spcBef>
                <a:spcPct val="0"/>
              </a:spcBef>
              <a:spcAft>
                <a:spcPct val="0"/>
              </a:spcAft>
              <a:defRPr sz="1100" kern="1200">
                <a:solidFill>
                  <a:schemeClr val="bg1"/>
                </a:solidFill>
                <a:latin typeface="Arial"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defRPr/>
            </a:pPr>
            <a:fld id="{9E719390-9638-4250-BA21-58F6FA3CFC23}" type="slidenum">
              <a:rPr lang="de-DE" altLang="en-US" smtClean="0"/>
              <a:pPr>
                <a:defRPr/>
              </a:pPr>
              <a:t>‹Nr.›</a:t>
            </a:fld>
            <a:endParaRPr lang="de-DE" altLang="en-US" dirty="0"/>
          </a:p>
        </p:txBody>
      </p:sp>
      <p:sp>
        <p:nvSpPr>
          <p:cNvPr id="13" name="Textfeld 12"/>
          <p:cNvSpPr txBox="1"/>
          <p:nvPr userDrawn="1"/>
        </p:nvSpPr>
        <p:spPr>
          <a:xfrm>
            <a:off x="234081" y="228634"/>
            <a:ext cx="7128792" cy="225703"/>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300" b="0" i="0" u="none" strike="noStrike" kern="1200" baseline="30000" dirty="0">
                <a:solidFill>
                  <a:srgbClr val="B2B1B4"/>
                </a:solidFill>
                <a:latin typeface="Arial" panose="020B0604020202020204" pitchFamily="34" charset="0"/>
                <a:ea typeface="MS PGothic" pitchFamily="34" charset="-128"/>
                <a:cs typeface="Arial" panose="020B0604020202020204" pitchFamily="34" charset="0"/>
              </a:rPr>
              <a:t>Forschungsethik in den Sozial- und Wirtschaftswissenschaften</a:t>
            </a:r>
          </a:p>
        </p:txBody>
      </p:sp>
      <p:sp>
        <p:nvSpPr>
          <p:cNvPr id="14" name="Rechteck 13"/>
          <p:cNvSpPr/>
          <p:nvPr userDrawn="1"/>
        </p:nvSpPr>
        <p:spPr>
          <a:xfrm>
            <a:off x="323528" y="1275606"/>
            <a:ext cx="7560840" cy="3528392"/>
          </a:xfrm>
          <a:prstGeom prst="rect">
            <a:avLst/>
          </a:prstGeom>
          <a:solidFill>
            <a:srgbClr val="A2C61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userDrawn="1"/>
        </p:nvSpPr>
        <p:spPr>
          <a:xfrm>
            <a:off x="539552" y="1491630"/>
            <a:ext cx="7128792" cy="3096344"/>
          </a:xfrm>
          <a:prstGeom prst="rect">
            <a:avLst/>
          </a:prstGeom>
          <a:solidFill>
            <a:srgbClr val="494D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itel 1"/>
          <p:cNvSpPr>
            <a:spLocks noGrp="1"/>
          </p:cNvSpPr>
          <p:nvPr>
            <p:ph type="title"/>
          </p:nvPr>
        </p:nvSpPr>
        <p:spPr>
          <a:xfrm>
            <a:off x="233999" y="519606"/>
            <a:ext cx="7722377" cy="756000"/>
          </a:xfrm>
        </p:spPr>
        <p:txBody>
          <a:bodyPr>
            <a:normAutofit/>
          </a:bodyPr>
          <a:lstStyle>
            <a:lvl1pPr marL="0" indent="0" algn="l">
              <a:buFontTx/>
              <a:buNone/>
              <a:defRPr sz="2600" b="1">
                <a:solidFill>
                  <a:srgbClr val="494D5C"/>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6" name="Textplatzhalter 5"/>
          <p:cNvSpPr>
            <a:spLocks noGrp="1"/>
          </p:cNvSpPr>
          <p:nvPr>
            <p:ph type="body" sz="quarter" idx="10"/>
          </p:nvPr>
        </p:nvSpPr>
        <p:spPr>
          <a:xfrm>
            <a:off x="683568" y="1707654"/>
            <a:ext cx="6840760" cy="2664296"/>
          </a:xfrm>
        </p:spPr>
        <p:txBody>
          <a:bodyPr>
            <a:normAutofit/>
          </a:bodyPr>
          <a:lstStyle>
            <a:lvl1pPr marL="0" indent="0">
              <a:buFontTx/>
              <a:buNone/>
              <a:defRPr sz="2800">
                <a:solidFill>
                  <a:schemeClr val="bg1"/>
                </a:solidFill>
                <a:latin typeface="Kozuka Mincho Pr6N M" pitchFamily="18" charset="-128"/>
                <a:ea typeface="Kozuka Mincho Pr6N M" pitchFamily="18" charset="-128"/>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Textmasterformat bearbeiten</a:t>
            </a:r>
          </a:p>
        </p:txBody>
      </p:sp>
    </p:spTree>
    <p:extLst>
      <p:ext uri="{BB962C8B-B14F-4D97-AF65-F5344CB8AC3E}">
        <p14:creationId xmlns:p14="http://schemas.microsoft.com/office/powerpoint/2010/main" val="3558385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768F963-8BDE-46C4-83AB-648A4CE567CE}" type="datetimeFigureOut">
              <a:rPr lang="de-DE" smtClean="0"/>
              <a:t>17.06.2024</a:t>
            </a:fld>
            <a:endParaRPr lang="de-DE"/>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76664D8-9AEF-4F80-8D86-4E362DDBA4F5}" type="slidenum">
              <a:rPr lang="de-DE" smtClean="0"/>
              <a:t>‹Nr.›</a:t>
            </a:fld>
            <a:endParaRPr lang="de-DE"/>
          </a:p>
        </p:txBody>
      </p:sp>
    </p:spTree>
    <p:extLst>
      <p:ext uri="{BB962C8B-B14F-4D97-AF65-F5344CB8AC3E}">
        <p14:creationId xmlns:p14="http://schemas.microsoft.com/office/powerpoint/2010/main" val="914532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8" r:id="rId4"/>
    <p:sldLayoutId id="2147483660"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Forschungsethik in den Sozial- und Wirtschaftswissenschaften</a:t>
            </a:r>
          </a:p>
        </p:txBody>
      </p:sp>
      <p:sp>
        <p:nvSpPr>
          <p:cNvPr id="8" name="Untertitel 7"/>
          <p:cNvSpPr>
            <a:spLocks noGrp="1"/>
          </p:cNvSpPr>
          <p:nvPr>
            <p:ph type="subTitle" idx="1"/>
          </p:nvPr>
        </p:nvSpPr>
        <p:spPr/>
        <p:txBody>
          <a:bodyPr/>
          <a:lstStyle/>
          <a:p>
            <a:r>
              <a:rPr lang="de-DE" dirty="0"/>
              <a:t>Rat für Sozial- und Wirtschaftsdaten (RatSWD)</a:t>
            </a:r>
          </a:p>
        </p:txBody>
      </p:sp>
      <p:sp>
        <p:nvSpPr>
          <p:cNvPr id="2" name="Rechteck 1"/>
          <p:cNvSpPr/>
          <p:nvPr/>
        </p:nvSpPr>
        <p:spPr>
          <a:xfrm>
            <a:off x="288032" y="4125729"/>
            <a:ext cx="4572000" cy="246221"/>
          </a:xfrm>
          <a:prstGeom prst="rect">
            <a:avLst/>
          </a:prstGeom>
        </p:spPr>
        <p:txBody>
          <a:bodyPr>
            <a:spAutoFit/>
          </a:bodyPr>
          <a:lstStyle/>
          <a:p>
            <a:r>
              <a:rPr lang="de-DE" sz="1000" dirty="0">
                <a:solidFill>
                  <a:srgbClr val="494D5C"/>
                </a:solidFill>
                <a:latin typeface="Georgia" panose="02040502050405020303" pitchFamily="18" charset="0"/>
              </a:rPr>
              <a:t>Stand: 12.03.2019</a:t>
            </a:r>
          </a:p>
        </p:txBody>
      </p:sp>
    </p:spTree>
    <p:extLst>
      <p:ext uri="{BB962C8B-B14F-4D97-AF65-F5344CB8AC3E}">
        <p14:creationId xmlns:p14="http://schemas.microsoft.com/office/powerpoint/2010/main" val="2999544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buFont typeface="+mj-lt"/>
              <a:buAutoNum type="arabicParenR" startAt="4"/>
            </a:pPr>
            <a:r>
              <a:rPr lang="de-DE" dirty="0"/>
              <a:t>Warum ist das Thema aktuell?</a:t>
            </a:r>
          </a:p>
        </p:txBody>
      </p:sp>
      <p:sp>
        <p:nvSpPr>
          <p:cNvPr id="3" name="Inhaltsplatzhalter 2"/>
          <p:cNvSpPr>
            <a:spLocks noGrp="1"/>
          </p:cNvSpPr>
          <p:nvPr>
            <p:ph idx="1"/>
          </p:nvPr>
        </p:nvSpPr>
        <p:spPr>
          <a:xfrm>
            <a:off x="230833" y="1265510"/>
            <a:ext cx="6933456" cy="3682504"/>
          </a:xfrm>
        </p:spPr>
        <p:txBody>
          <a:bodyPr>
            <a:normAutofit fontScale="55000" lnSpcReduction="20000"/>
          </a:bodyPr>
          <a:lstStyle/>
          <a:p>
            <a:pPr>
              <a:lnSpc>
                <a:spcPct val="120000"/>
              </a:lnSpc>
              <a:spcAft>
                <a:spcPts val="400"/>
              </a:spcAft>
            </a:pPr>
            <a:r>
              <a:rPr lang="de-DE" sz="2900" dirty="0"/>
              <a:t>Reflexion innerhalb der empirischen Sozialforschung zu forschungsethischen Fragestellungen nimmt zu</a:t>
            </a:r>
          </a:p>
          <a:p>
            <a:pPr>
              <a:lnSpc>
                <a:spcPct val="120000"/>
              </a:lnSpc>
              <a:spcAft>
                <a:spcPts val="400"/>
              </a:spcAft>
            </a:pPr>
            <a:r>
              <a:rPr lang="de-DE" sz="2900" dirty="0"/>
              <a:t>Externe Anforderungen an Forschende steigen:</a:t>
            </a:r>
          </a:p>
          <a:p>
            <a:pPr lvl="1">
              <a:lnSpc>
                <a:spcPct val="120000"/>
              </a:lnSpc>
              <a:spcAft>
                <a:spcPts val="400"/>
              </a:spcAft>
              <a:buFont typeface="Wingdings" panose="05000000000000000000" pitchFamily="2" charset="2"/>
              <a:buChar char="§"/>
            </a:pPr>
            <a:r>
              <a:rPr lang="de-DE" dirty="0"/>
              <a:t>Publikation empirischer Forschung zunehmend nur bei Vorlage einer forschungsethischen Unbedenklichkeitsbescheinigung möglich</a:t>
            </a:r>
            <a:br>
              <a:rPr lang="de-DE" dirty="0"/>
            </a:br>
            <a:r>
              <a:rPr lang="de-DE" dirty="0"/>
              <a:t>(</a:t>
            </a:r>
            <a:r>
              <a:rPr lang="de-DE" dirty="0" err="1"/>
              <a:t>ethical</a:t>
            </a:r>
            <a:r>
              <a:rPr lang="de-DE" dirty="0"/>
              <a:t> </a:t>
            </a:r>
            <a:r>
              <a:rPr lang="de-DE" dirty="0" err="1"/>
              <a:t>approval</a:t>
            </a:r>
            <a:r>
              <a:rPr lang="de-DE" dirty="0"/>
              <a:t>)</a:t>
            </a:r>
          </a:p>
          <a:p>
            <a:pPr lvl="1">
              <a:lnSpc>
                <a:spcPct val="120000"/>
              </a:lnSpc>
              <a:spcAft>
                <a:spcPts val="400"/>
              </a:spcAft>
              <a:buFont typeface="Wingdings" panose="05000000000000000000" pitchFamily="2" charset="2"/>
              <a:buChar char="§"/>
            </a:pPr>
            <a:r>
              <a:rPr lang="de-DE" dirty="0"/>
              <a:t>Prüfverfahren gewinnen auch im Rahmen von Forschungsförderung zunehmend an Bedeutung (z.B. </a:t>
            </a:r>
            <a:r>
              <a:rPr lang="de-DE" dirty="0" err="1"/>
              <a:t>Horizon</a:t>
            </a:r>
            <a:r>
              <a:rPr lang="de-DE" dirty="0"/>
              <a:t> 2020)</a:t>
            </a:r>
          </a:p>
          <a:p>
            <a:pPr>
              <a:lnSpc>
                <a:spcPct val="120000"/>
              </a:lnSpc>
              <a:spcAft>
                <a:spcPts val="400"/>
              </a:spcAft>
            </a:pPr>
            <a:r>
              <a:rPr lang="de-DE" sz="2900" dirty="0"/>
              <a:t>Empirisches Forschen ist komplexer geworden (z.B. komplexe Forschungsdesigns, analytische Verfahren, längere Verwertungsketten, medial basierte Datenerhebungen, Internet)</a:t>
            </a:r>
          </a:p>
          <a:p>
            <a:pPr>
              <a:lnSpc>
                <a:spcPct val="120000"/>
              </a:lnSpc>
              <a:spcAft>
                <a:spcPts val="400"/>
              </a:spcAft>
            </a:pPr>
            <a:r>
              <a:rPr lang="de-DE" sz="2900" dirty="0"/>
              <a:t>Folge: Forderung nach geregelten Strukturen zur Sicherung forschungsethischer Unbedenklichkeit</a:t>
            </a:r>
          </a:p>
        </p:txBody>
      </p:sp>
    </p:spTree>
    <p:extLst>
      <p:ext uri="{BB962C8B-B14F-4D97-AF65-F5344CB8AC3E}">
        <p14:creationId xmlns:p14="http://schemas.microsoft.com/office/powerpoint/2010/main" val="4079336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4000" y="519606"/>
            <a:ext cx="7794384" cy="756000"/>
          </a:xfrm>
        </p:spPr>
        <p:txBody>
          <a:bodyPr>
            <a:normAutofit fontScale="90000"/>
          </a:bodyPr>
          <a:lstStyle/>
          <a:p>
            <a:pPr>
              <a:buFont typeface="+mj-lt"/>
              <a:buAutoNum type="arabicParenR" startAt="5"/>
            </a:pPr>
            <a:r>
              <a:rPr lang="de-DE" dirty="0"/>
              <a:t>Forschungsethik im Spannungsfeld zwischen Datenschutz und guter wissenschaftlicher Praxis</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1419622"/>
            <a:ext cx="3997651" cy="3528392"/>
          </a:xfrm>
          <a:prstGeom prst="rect">
            <a:avLst/>
          </a:prstGeom>
        </p:spPr>
      </p:pic>
      <p:sp>
        <p:nvSpPr>
          <p:cNvPr id="9" name="Inhaltsplatzhalter 2"/>
          <p:cNvSpPr txBox="1">
            <a:spLocks/>
          </p:cNvSpPr>
          <p:nvPr/>
        </p:nvSpPr>
        <p:spPr>
          <a:xfrm>
            <a:off x="2970425" y="1779662"/>
            <a:ext cx="2016224" cy="86409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ct val="20000"/>
              </a:spcBef>
              <a:spcAft>
                <a:spcPts val="0"/>
              </a:spcAft>
              <a:buClr>
                <a:srgbClr val="E73331"/>
              </a:buClr>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E7333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E73331"/>
              </a:buClr>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E7333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chemeClr val="bg1">
                  <a:lumMod val="50000"/>
                </a:schemeClr>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de-DE" sz="1600" dirty="0">
                <a:solidFill>
                  <a:schemeClr val="bg1"/>
                </a:solidFill>
                <a:ea typeface="Kozuka Mincho Pr6N B" pitchFamily="18" charset="-128"/>
              </a:rPr>
              <a:t>Gute</a:t>
            </a:r>
          </a:p>
          <a:p>
            <a:pPr algn="ctr">
              <a:spcBef>
                <a:spcPts val="0"/>
              </a:spcBef>
            </a:pPr>
            <a:r>
              <a:rPr lang="de-DE" sz="1600" dirty="0">
                <a:solidFill>
                  <a:schemeClr val="bg1"/>
                </a:solidFill>
                <a:ea typeface="Kozuka Mincho Pr6N B" pitchFamily="18" charset="-128"/>
              </a:rPr>
              <a:t>wissenschaftliche</a:t>
            </a:r>
          </a:p>
          <a:p>
            <a:pPr algn="ctr">
              <a:spcBef>
                <a:spcPts val="0"/>
              </a:spcBef>
            </a:pPr>
            <a:r>
              <a:rPr lang="de-DE" sz="1600" dirty="0">
                <a:solidFill>
                  <a:schemeClr val="bg1"/>
                </a:solidFill>
                <a:ea typeface="Kozuka Mincho Pr6N B" pitchFamily="18" charset="-128"/>
              </a:rPr>
              <a:t>Praxis</a:t>
            </a:r>
          </a:p>
        </p:txBody>
      </p:sp>
      <p:sp>
        <p:nvSpPr>
          <p:cNvPr id="10" name="Inhaltsplatzhalter 2"/>
          <p:cNvSpPr txBox="1">
            <a:spLocks/>
          </p:cNvSpPr>
          <p:nvPr/>
        </p:nvSpPr>
        <p:spPr>
          <a:xfrm>
            <a:off x="4067944" y="3646140"/>
            <a:ext cx="2016224" cy="86409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ct val="20000"/>
              </a:spcBef>
              <a:spcAft>
                <a:spcPts val="0"/>
              </a:spcAft>
              <a:buClr>
                <a:srgbClr val="E73331"/>
              </a:buClr>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E7333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E73331"/>
              </a:buClr>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E7333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chemeClr val="bg1">
                  <a:lumMod val="50000"/>
                </a:schemeClr>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de-DE" sz="1600" dirty="0">
                <a:solidFill>
                  <a:schemeClr val="bg1"/>
                </a:solidFill>
                <a:ea typeface="Kozuka Mincho Pr6N B" pitchFamily="18" charset="-128"/>
              </a:rPr>
              <a:t>Forschungs-</a:t>
            </a:r>
          </a:p>
          <a:p>
            <a:pPr algn="ctr">
              <a:spcBef>
                <a:spcPts val="0"/>
              </a:spcBef>
            </a:pPr>
            <a:r>
              <a:rPr lang="de-DE" sz="1600" dirty="0" err="1">
                <a:solidFill>
                  <a:schemeClr val="bg1"/>
                </a:solidFill>
                <a:ea typeface="Kozuka Mincho Pr6N B" pitchFamily="18" charset="-128"/>
              </a:rPr>
              <a:t>ethik</a:t>
            </a:r>
            <a:endParaRPr lang="de-DE" sz="1600" dirty="0">
              <a:solidFill>
                <a:schemeClr val="bg1"/>
              </a:solidFill>
              <a:ea typeface="Kozuka Mincho Pr6N B" pitchFamily="18" charset="-128"/>
            </a:endParaRPr>
          </a:p>
        </p:txBody>
      </p:sp>
      <p:sp>
        <p:nvSpPr>
          <p:cNvPr id="11" name="Inhaltsplatzhalter 2"/>
          <p:cNvSpPr txBox="1">
            <a:spLocks/>
          </p:cNvSpPr>
          <p:nvPr/>
        </p:nvSpPr>
        <p:spPr>
          <a:xfrm>
            <a:off x="1907704" y="3651870"/>
            <a:ext cx="2016224" cy="86409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ct val="20000"/>
              </a:spcBef>
              <a:spcAft>
                <a:spcPts val="0"/>
              </a:spcAft>
              <a:buClr>
                <a:srgbClr val="E73331"/>
              </a:buClr>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E7333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E73331"/>
              </a:buClr>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E7333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chemeClr val="bg1">
                  <a:lumMod val="50000"/>
                </a:schemeClr>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de-DE" sz="1600" dirty="0">
                <a:solidFill>
                  <a:schemeClr val="bg1"/>
                </a:solidFill>
                <a:ea typeface="Kozuka Mincho Pr6N B" pitchFamily="18" charset="-128"/>
              </a:rPr>
              <a:t>Datenschutz</a:t>
            </a:r>
          </a:p>
        </p:txBody>
      </p:sp>
    </p:spTree>
    <p:extLst>
      <p:ext uri="{BB962C8B-B14F-4D97-AF65-F5344CB8AC3E}">
        <p14:creationId xmlns:p14="http://schemas.microsoft.com/office/powerpoint/2010/main" val="349405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buFont typeface="+mj-lt"/>
              <a:buAutoNum type="arabicParenR" startAt="5"/>
            </a:pPr>
            <a:r>
              <a:rPr lang="de-DE" dirty="0"/>
              <a:t>Gute wissenschaftliche Praxis</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000" y="1275606"/>
            <a:ext cx="2235558" cy="3156278"/>
          </a:xfrm>
          <a:prstGeom prst="rect">
            <a:avLst/>
          </a:prstGeom>
          <a:ln w="6350">
            <a:solidFill>
              <a:schemeClr val="bg1">
                <a:lumMod val="65000"/>
              </a:schemeClr>
            </a:solidFill>
          </a:ln>
        </p:spPr>
      </p:pic>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0000" y="1275606"/>
            <a:ext cx="2232248" cy="3156279"/>
          </a:xfrm>
          <a:prstGeom prst="rect">
            <a:avLst/>
          </a:prstGeom>
          <a:ln w="6350">
            <a:solidFill>
              <a:schemeClr val="bg1">
                <a:lumMod val="65000"/>
              </a:schemeClr>
            </a:solidFill>
          </a:ln>
        </p:spPr>
      </p:pic>
      <p:sp>
        <p:nvSpPr>
          <p:cNvPr id="8" name="Inhaltsplatzhalter 2"/>
          <p:cNvSpPr txBox="1">
            <a:spLocks/>
          </p:cNvSpPr>
          <p:nvPr/>
        </p:nvSpPr>
        <p:spPr>
          <a:xfrm>
            <a:off x="5652120" y="1203598"/>
            <a:ext cx="3168352" cy="1800200"/>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ct val="20000"/>
              </a:spcBef>
              <a:spcAft>
                <a:spcPts val="0"/>
              </a:spcAft>
              <a:buClr>
                <a:srgbClr val="E73331"/>
              </a:buClr>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E7333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E73331"/>
              </a:buClr>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E7333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chemeClr val="bg1">
                  <a:lumMod val="50000"/>
                </a:schemeClr>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900" dirty="0">
                <a:solidFill>
                  <a:srgbClr val="000000"/>
                </a:solidFill>
              </a:rPr>
              <a:t>1</a:t>
            </a:r>
          </a:p>
          <a:p>
            <a:r>
              <a:rPr lang="de-DE" sz="900" u="sng" dirty="0">
                <a:solidFill>
                  <a:srgbClr val="000000"/>
                </a:solidFill>
              </a:rPr>
              <a:t>https://www.dfg.de/download/pdf/dfg_im_profil/reden_stellungnahmen/download/empfehlung_wiss_praxis_1310.pdf</a:t>
            </a:r>
          </a:p>
          <a:p>
            <a:endParaRPr lang="de-DE" sz="900" u="sng" dirty="0">
              <a:solidFill>
                <a:srgbClr val="000000"/>
              </a:solidFill>
            </a:endParaRPr>
          </a:p>
          <a:p>
            <a:r>
              <a:rPr lang="de-DE" sz="900" dirty="0"/>
              <a:t>2</a:t>
            </a:r>
          </a:p>
          <a:p>
            <a:r>
              <a:rPr lang="de-DE" sz="900" u="sng" dirty="0"/>
              <a:t>https://www.leibniz-gemeinschaft.de/fileadmin/user_upload/bilder/Forschung/Forschungsthemen/Leibniz-Gemeinschaft.Leitlinie_gute_wissenschaftlicher_Praxis.27.11.2015.pdf</a:t>
            </a:r>
          </a:p>
        </p:txBody>
      </p:sp>
      <p:sp>
        <p:nvSpPr>
          <p:cNvPr id="11" name="Inhaltsplatzhalter 2"/>
          <p:cNvSpPr txBox="1">
            <a:spLocks/>
          </p:cNvSpPr>
          <p:nvPr/>
        </p:nvSpPr>
        <p:spPr>
          <a:xfrm>
            <a:off x="3135150" y="4227934"/>
            <a:ext cx="216024" cy="236562"/>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20000"/>
              </a:spcBef>
              <a:spcAft>
                <a:spcPts val="0"/>
              </a:spcAft>
              <a:buClr>
                <a:srgbClr val="E73331"/>
              </a:buClr>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E7333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E73331"/>
              </a:buClr>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E7333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chemeClr val="bg1">
                  <a:lumMod val="50000"/>
                </a:schemeClr>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900" dirty="0">
                <a:solidFill>
                  <a:schemeClr val="bg1">
                    <a:lumMod val="65000"/>
                  </a:schemeClr>
                </a:solidFill>
              </a:rPr>
              <a:t>2</a:t>
            </a:r>
          </a:p>
        </p:txBody>
      </p:sp>
      <p:sp>
        <p:nvSpPr>
          <p:cNvPr id="13" name="Inhaltsplatzhalter 2"/>
          <p:cNvSpPr txBox="1">
            <a:spLocks/>
          </p:cNvSpPr>
          <p:nvPr/>
        </p:nvSpPr>
        <p:spPr>
          <a:xfrm>
            <a:off x="683568" y="4227934"/>
            <a:ext cx="216024" cy="236562"/>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20000"/>
              </a:spcBef>
              <a:spcAft>
                <a:spcPts val="0"/>
              </a:spcAft>
              <a:buClr>
                <a:srgbClr val="E73331"/>
              </a:buClr>
              <a:buFont typeface="Wingdings" panose="05000000000000000000" pitchFamily="2" charset="2"/>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Clr>
                <a:srgbClr val="E73331"/>
              </a:buClr>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Clr>
                <a:srgbClr val="E73331"/>
              </a:buClr>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Clr>
                <a:srgbClr val="E7333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Clr>
                <a:schemeClr val="bg1">
                  <a:lumMod val="50000"/>
                </a:schemeClr>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900" dirty="0">
                <a:solidFill>
                  <a:schemeClr val="bg1">
                    <a:lumMod val="65000"/>
                  </a:schemeClr>
                </a:solidFill>
              </a:rPr>
              <a:t>1</a:t>
            </a:r>
          </a:p>
        </p:txBody>
      </p:sp>
    </p:spTree>
    <p:extLst>
      <p:ext uri="{BB962C8B-B14F-4D97-AF65-F5344CB8AC3E}">
        <p14:creationId xmlns:p14="http://schemas.microsoft.com/office/powerpoint/2010/main" val="4027411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23528" y="1242000"/>
            <a:ext cx="7488832" cy="1278000"/>
          </a:xfrm>
          <a:prstGeom prst="rect">
            <a:avLst/>
          </a:prstGeom>
          <a:solidFill>
            <a:srgbClr val="E9EBEA"/>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233999" y="519606"/>
            <a:ext cx="7866393" cy="756000"/>
          </a:xfrm>
        </p:spPr>
        <p:txBody>
          <a:bodyPr>
            <a:noAutofit/>
          </a:bodyPr>
          <a:lstStyle/>
          <a:p>
            <a:pPr>
              <a:buFont typeface="+mj-lt"/>
              <a:buAutoNum type="arabicParenR" startAt="5"/>
            </a:pPr>
            <a:r>
              <a:rPr lang="de-DE" sz="2400" dirty="0"/>
              <a:t>Grundprinzipien guter wissenschaftlicher Praxis</a:t>
            </a:r>
          </a:p>
        </p:txBody>
      </p:sp>
      <p:sp>
        <p:nvSpPr>
          <p:cNvPr id="3" name="Inhaltsplatzhalter 2"/>
          <p:cNvSpPr>
            <a:spLocks noGrp="1"/>
          </p:cNvSpPr>
          <p:nvPr>
            <p:ph idx="1"/>
          </p:nvPr>
        </p:nvSpPr>
        <p:spPr>
          <a:xfrm>
            <a:off x="230832" y="1265510"/>
            <a:ext cx="7653536" cy="3538488"/>
          </a:xfrm>
        </p:spPr>
        <p:txBody>
          <a:bodyPr>
            <a:normAutofit fontScale="62500" lnSpcReduction="20000"/>
          </a:bodyPr>
          <a:lstStyle/>
          <a:p>
            <a:pPr marL="540000" indent="0">
              <a:lnSpc>
                <a:spcPct val="120000"/>
              </a:lnSpc>
              <a:spcAft>
                <a:spcPts val="400"/>
              </a:spcAft>
              <a:buNone/>
            </a:pPr>
            <a:r>
              <a:rPr lang="de-DE" i="1" dirty="0"/>
              <a:t>„Grundlage wissenschaftlichen Arbeitens ist die Ehrlichkeit der Wissenschaftlerinnen und Wissenschaftler gegenüber sich selbst und anderen. Sie ist ethische Norm und Grundlage der Regeln guter wissenschaftlicher Praxis.“ (WGL 2015)</a:t>
            </a:r>
          </a:p>
          <a:p>
            <a:pPr>
              <a:spcBef>
                <a:spcPts val="1800"/>
              </a:spcBef>
              <a:spcAft>
                <a:spcPts val="400"/>
              </a:spcAft>
            </a:pPr>
            <a:r>
              <a:rPr lang="de-DE" sz="2600" dirty="0"/>
              <a:t>Arbeit lege </a:t>
            </a:r>
            <a:r>
              <a:rPr lang="de-DE" sz="2600" dirty="0" err="1"/>
              <a:t>artis</a:t>
            </a:r>
            <a:endParaRPr lang="de-DE" sz="2600" dirty="0"/>
          </a:p>
          <a:p>
            <a:pPr>
              <a:spcAft>
                <a:spcPts val="400"/>
              </a:spcAft>
            </a:pPr>
            <a:r>
              <a:rPr lang="de-DE" sz="2600" dirty="0"/>
              <a:t>Dokumentation von Forschungsverlauf und Ergebnissen</a:t>
            </a:r>
          </a:p>
          <a:p>
            <a:pPr>
              <a:spcAft>
                <a:spcPts val="400"/>
              </a:spcAft>
            </a:pPr>
            <a:r>
              <a:rPr lang="de-DE" sz="2600" dirty="0"/>
              <a:t>Validität und Reproduzierbarkeit aller Ergebnisse konsequent überprüfen</a:t>
            </a:r>
          </a:p>
          <a:p>
            <a:pPr>
              <a:spcAft>
                <a:spcPts val="400"/>
              </a:spcAft>
            </a:pPr>
            <a:r>
              <a:rPr lang="de-DE" sz="2600" dirty="0"/>
              <a:t>Ehrlichkeit; Kenntlichmachung der Beiträge aller Forschenden; geistige Urheberschaft anderer beachten</a:t>
            </a:r>
          </a:p>
          <a:p>
            <a:pPr>
              <a:spcAft>
                <a:spcPts val="400"/>
              </a:spcAft>
            </a:pPr>
            <a:r>
              <a:rPr lang="de-DE" sz="2600" dirty="0"/>
              <a:t>Kritische Reflexion der eigenen Ergebnisse</a:t>
            </a:r>
          </a:p>
          <a:p>
            <a:pPr>
              <a:spcAft>
                <a:spcPts val="400"/>
              </a:spcAft>
            </a:pPr>
            <a:r>
              <a:rPr lang="de-DE" sz="2600" dirty="0"/>
              <a:t>Aufbewahrung von Primärdaten mindestens 10 Jahre lang</a:t>
            </a:r>
          </a:p>
        </p:txBody>
      </p:sp>
    </p:spTree>
    <p:extLst>
      <p:ext uri="{BB962C8B-B14F-4D97-AF65-F5344CB8AC3E}">
        <p14:creationId xmlns:p14="http://schemas.microsoft.com/office/powerpoint/2010/main" val="2855068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323528" y="3723878"/>
            <a:ext cx="7272808" cy="1080120"/>
          </a:xfrm>
          <a:prstGeom prst="rect">
            <a:avLst/>
          </a:prstGeom>
          <a:solidFill>
            <a:srgbClr val="E9EBEA"/>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pPr>
              <a:buFont typeface="+mj-lt"/>
              <a:buAutoNum type="arabicParenR" startAt="5"/>
            </a:pPr>
            <a:r>
              <a:rPr lang="de-DE" dirty="0"/>
              <a:t>Datenschutz – rechtliche Grundlagen</a:t>
            </a:r>
          </a:p>
        </p:txBody>
      </p:sp>
      <p:sp>
        <p:nvSpPr>
          <p:cNvPr id="3" name="Inhaltsplatzhalter 2"/>
          <p:cNvSpPr>
            <a:spLocks noGrp="1"/>
          </p:cNvSpPr>
          <p:nvPr>
            <p:ph idx="1"/>
          </p:nvPr>
        </p:nvSpPr>
        <p:spPr>
          <a:xfrm>
            <a:off x="230832" y="1265510"/>
            <a:ext cx="7149480" cy="3682504"/>
          </a:xfrm>
        </p:spPr>
        <p:txBody>
          <a:bodyPr>
            <a:normAutofit fontScale="47500" lnSpcReduction="20000"/>
          </a:bodyPr>
          <a:lstStyle/>
          <a:p>
            <a:pPr marL="558000" indent="0">
              <a:lnSpc>
                <a:spcPct val="120000"/>
              </a:lnSpc>
              <a:spcAft>
                <a:spcPts val="400"/>
              </a:spcAft>
              <a:buNone/>
            </a:pPr>
            <a:r>
              <a:rPr lang="de-DE" sz="3800" dirty="0"/>
              <a:t>Rechtliche Grundlagen in Deutschland:</a:t>
            </a:r>
          </a:p>
          <a:p>
            <a:pPr>
              <a:lnSpc>
                <a:spcPct val="120000"/>
              </a:lnSpc>
              <a:spcAft>
                <a:spcPts val="400"/>
              </a:spcAft>
            </a:pPr>
            <a:r>
              <a:rPr lang="de-DE" sz="3400" dirty="0"/>
              <a:t>EU Datenschutzgrundverordnung (EU-DSGVO)</a:t>
            </a:r>
          </a:p>
          <a:p>
            <a:pPr>
              <a:lnSpc>
                <a:spcPct val="120000"/>
              </a:lnSpc>
              <a:spcAft>
                <a:spcPts val="400"/>
              </a:spcAft>
            </a:pPr>
            <a:r>
              <a:rPr lang="de-DE" sz="3400" dirty="0"/>
              <a:t>Datenschutz-Anpassungs- und -Umsetzungsgesetz EU </a:t>
            </a:r>
            <a:br>
              <a:rPr lang="de-DE" sz="3400" dirty="0"/>
            </a:br>
            <a:r>
              <a:rPr lang="de-DE" sz="3400" dirty="0"/>
              <a:t>(</a:t>
            </a:r>
            <a:r>
              <a:rPr lang="de-DE" sz="3400" dirty="0" err="1"/>
              <a:t>DSAnpUG</a:t>
            </a:r>
            <a:r>
              <a:rPr lang="de-DE" sz="3400" dirty="0"/>
              <a:t>-EU) („BDSG-neu“)</a:t>
            </a:r>
          </a:p>
          <a:p>
            <a:pPr>
              <a:lnSpc>
                <a:spcPct val="120000"/>
              </a:lnSpc>
              <a:spcAft>
                <a:spcPts val="400"/>
              </a:spcAft>
            </a:pPr>
            <a:r>
              <a:rPr lang="de-DE" sz="3400" dirty="0"/>
              <a:t>Bundesstatistikgesetz (</a:t>
            </a:r>
            <a:r>
              <a:rPr lang="de-DE" sz="3400" dirty="0" err="1"/>
              <a:t>BStatG</a:t>
            </a:r>
            <a:r>
              <a:rPr lang="de-DE" sz="3400" dirty="0"/>
              <a:t>)</a:t>
            </a:r>
          </a:p>
          <a:p>
            <a:pPr>
              <a:lnSpc>
                <a:spcPct val="120000"/>
              </a:lnSpc>
              <a:spcAft>
                <a:spcPts val="400"/>
              </a:spcAft>
            </a:pPr>
            <a:r>
              <a:rPr lang="de-DE" sz="3400" dirty="0"/>
              <a:t>Sozialgesetzbücher (SGB)</a:t>
            </a:r>
          </a:p>
          <a:p>
            <a:pPr>
              <a:lnSpc>
                <a:spcPct val="120000"/>
              </a:lnSpc>
              <a:spcAft>
                <a:spcPts val="1500"/>
              </a:spcAft>
            </a:pPr>
            <a:r>
              <a:rPr lang="de-DE" sz="3400" dirty="0"/>
              <a:t>Landesdatenschutzgesetze</a:t>
            </a:r>
            <a:endParaRPr lang="de-DE" sz="2900" dirty="0"/>
          </a:p>
          <a:p>
            <a:pPr marL="558000" indent="0">
              <a:lnSpc>
                <a:spcPct val="120000"/>
              </a:lnSpc>
              <a:spcAft>
                <a:spcPts val="400"/>
              </a:spcAft>
              <a:buNone/>
            </a:pPr>
            <a:r>
              <a:rPr lang="de-DE" sz="3600" dirty="0"/>
              <a:t>Forschende sind bei der Erhebung von personenbezogenen</a:t>
            </a:r>
            <a:br>
              <a:rPr lang="de-DE" sz="3600" dirty="0"/>
            </a:br>
            <a:r>
              <a:rPr lang="de-DE" sz="3600" dirty="0"/>
              <a:t>bzw. –beziehbaren Daten an die gesetzlichen Regelungen des Datenschutzes zur informationellen Selbstbestimmung gebunden.</a:t>
            </a:r>
          </a:p>
        </p:txBody>
      </p:sp>
      <p:sp>
        <p:nvSpPr>
          <p:cNvPr id="4" name="Pfeil nach rechts 3"/>
          <p:cNvSpPr/>
          <p:nvPr/>
        </p:nvSpPr>
        <p:spPr>
          <a:xfrm>
            <a:off x="251520" y="3817401"/>
            <a:ext cx="504056" cy="21602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5081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999" y="519606"/>
            <a:ext cx="7506353" cy="756000"/>
          </a:xfrm>
        </p:spPr>
        <p:txBody>
          <a:bodyPr>
            <a:normAutofit fontScale="90000"/>
          </a:bodyPr>
          <a:lstStyle/>
          <a:p>
            <a:pPr>
              <a:buFont typeface="+mj-lt"/>
              <a:buAutoNum type="arabicParenR" startAt="5"/>
            </a:pPr>
            <a:r>
              <a:rPr lang="de-DE" dirty="0"/>
              <a:t>Wesentliche Anforderungen des Datenschutzes (bei der Erhebung von Studiendaten)</a:t>
            </a:r>
          </a:p>
        </p:txBody>
      </p:sp>
      <p:sp>
        <p:nvSpPr>
          <p:cNvPr id="3" name="Inhaltsplatzhalter 2"/>
          <p:cNvSpPr>
            <a:spLocks noGrp="1"/>
          </p:cNvSpPr>
          <p:nvPr>
            <p:ph idx="1"/>
          </p:nvPr>
        </p:nvSpPr>
        <p:spPr>
          <a:xfrm>
            <a:off x="230832" y="1411200"/>
            <a:ext cx="7005464" cy="3682504"/>
          </a:xfrm>
        </p:spPr>
        <p:txBody>
          <a:bodyPr>
            <a:normAutofit lnSpcReduction="10000"/>
          </a:bodyPr>
          <a:lstStyle/>
          <a:p>
            <a:pPr marL="536575" indent="-536575">
              <a:spcAft>
                <a:spcPts val="400"/>
              </a:spcAft>
              <a:buNone/>
            </a:pPr>
            <a:r>
              <a:rPr lang="de-DE" sz="1900" dirty="0"/>
              <a:t>	Informierte Einwilligung der Studienteilnehmenden bei der Erhebung personenbezogener Daten:</a:t>
            </a:r>
          </a:p>
          <a:p>
            <a:pPr lvl="1">
              <a:spcAft>
                <a:spcPts val="400"/>
              </a:spcAft>
              <a:buFont typeface="Wingdings" panose="05000000000000000000" pitchFamily="2" charset="2"/>
              <a:buChar char="§"/>
            </a:pPr>
            <a:r>
              <a:rPr lang="de-DE" sz="1900" dirty="0"/>
              <a:t>Einverständnis für die Erhebung, Verarbeitung und Nutzung der personenbezogenen Daten nötig</a:t>
            </a:r>
          </a:p>
          <a:p>
            <a:pPr lvl="1">
              <a:spcAft>
                <a:spcPts val="400"/>
              </a:spcAft>
              <a:buFont typeface="Wingdings" panose="05000000000000000000" pitchFamily="2" charset="2"/>
              <a:buChar char="§"/>
            </a:pPr>
            <a:r>
              <a:rPr lang="de-DE" sz="1900" dirty="0"/>
              <a:t>Einwilligung muss auf der freien Willensentscheidung beruhen</a:t>
            </a:r>
          </a:p>
          <a:p>
            <a:pPr lvl="1">
              <a:spcAft>
                <a:spcPts val="400"/>
              </a:spcAft>
              <a:buFont typeface="Wingdings" panose="05000000000000000000" pitchFamily="2" charset="2"/>
              <a:buChar char="§"/>
            </a:pPr>
            <a:r>
              <a:rPr lang="de-DE" sz="1900" dirty="0"/>
              <a:t>Umfassende Aufklärung über Grund der Datenerhebung, über Datenverarbeitung und</a:t>
            </a:r>
            <a:br>
              <a:rPr lang="de-DE" sz="1900" dirty="0"/>
            </a:br>
            <a:r>
              <a:rPr lang="de-DE" sz="1900" dirty="0"/>
              <a:t>-nutzung notwendig</a:t>
            </a:r>
          </a:p>
          <a:p>
            <a:pPr lvl="1">
              <a:spcAft>
                <a:spcPts val="400"/>
              </a:spcAft>
              <a:buFont typeface="Wingdings" panose="05000000000000000000" pitchFamily="2" charset="2"/>
              <a:buChar char="§"/>
            </a:pPr>
            <a:r>
              <a:rPr lang="de-DE" sz="1900" dirty="0"/>
              <a:t>Einwilligung kann verweigert und jederzeit widerrufen werden</a:t>
            </a:r>
          </a:p>
        </p:txBody>
      </p:sp>
    </p:spTree>
    <p:extLst>
      <p:ext uri="{BB962C8B-B14F-4D97-AF65-F5344CB8AC3E}">
        <p14:creationId xmlns:p14="http://schemas.microsoft.com/office/powerpoint/2010/main" val="1624648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ige Legende 15"/>
          <p:cNvSpPr/>
          <p:nvPr/>
        </p:nvSpPr>
        <p:spPr>
          <a:xfrm>
            <a:off x="5292144" y="627534"/>
            <a:ext cx="576000" cy="540000"/>
          </a:xfrm>
          <a:prstGeom prst="wedgeRectCallout">
            <a:avLst/>
          </a:prstGeom>
          <a:noFill/>
          <a:ln w="28575">
            <a:solidFill>
              <a:srgbClr val="A2C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itel 1"/>
          <p:cNvSpPr>
            <a:spLocks noGrp="1"/>
          </p:cNvSpPr>
          <p:nvPr>
            <p:ph type="title"/>
          </p:nvPr>
        </p:nvSpPr>
        <p:spPr>
          <a:xfrm>
            <a:off x="234000" y="519606"/>
            <a:ext cx="6570248" cy="756000"/>
          </a:xfrm>
        </p:spPr>
        <p:txBody>
          <a:bodyPr>
            <a:noAutofit/>
          </a:bodyPr>
          <a:lstStyle/>
          <a:p>
            <a:pPr>
              <a:buFont typeface="+mj-lt"/>
              <a:buAutoNum type="arabicParenR" startAt="5"/>
            </a:pPr>
            <a:r>
              <a:rPr lang="de-DE" dirty="0"/>
              <a:t>Forschungsethik </a:t>
            </a:r>
            <a:r>
              <a:rPr lang="de-DE" dirty="0">
                <a:solidFill>
                  <a:srgbClr val="A2C617"/>
                </a:solidFill>
              </a:rPr>
              <a:t>Definition</a:t>
            </a:r>
          </a:p>
        </p:txBody>
      </p:sp>
      <p:sp>
        <p:nvSpPr>
          <p:cNvPr id="18" name="Inhaltsplatzhalter 2"/>
          <p:cNvSpPr>
            <a:spLocks noGrp="1"/>
          </p:cNvSpPr>
          <p:nvPr>
            <p:ph idx="1"/>
          </p:nvPr>
        </p:nvSpPr>
        <p:spPr>
          <a:xfrm>
            <a:off x="734753" y="1272159"/>
            <a:ext cx="7365639" cy="3675855"/>
          </a:xfrm>
        </p:spPr>
        <p:txBody>
          <a:bodyPr numCol="2" spcCol="288000">
            <a:normAutofit fontScale="62500" lnSpcReduction="20000"/>
          </a:bodyPr>
          <a:lstStyle/>
          <a:p>
            <a:pPr>
              <a:lnSpc>
                <a:spcPct val="140000"/>
              </a:lnSpc>
            </a:pPr>
            <a:r>
              <a:rPr lang="de-DE" sz="3000" i="1" dirty="0"/>
              <a:t>„Unter dem Stichwort ‚Forschungsethik‘ werden in den Sozialwissenschaften im Allgemeinen all jene ethischen Prinzipien und Regeln zusammengefasst, in denen mehr oder minder verbindlich und mehr oder minder </a:t>
            </a:r>
            <a:r>
              <a:rPr lang="de-DE" sz="3000" i="1" dirty="0" err="1"/>
              <a:t>konsensuell</a:t>
            </a:r>
            <a:r>
              <a:rPr lang="de-DE" sz="3000" i="1" dirty="0"/>
              <a:t> bestimmt wird, in welcher Weise die Beziehungen zwischen den Forschenden auf der einen Seite und den in sozialwissenschaftliche Untersuchungen einbezogenen Personen auf der anderen Seite zu gestalten sind.“</a:t>
            </a:r>
          </a:p>
          <a:p>
            <a:endParaRPr lang="de-DE" dirty="0"/>
          </a:p>
          <a:p>
            <a:r>
              <a:rPr lang="de-DE" sz="1600" dirty="0">
                <a:solidFill>
                  <a:schemeClr val="bg1">
                    <a:lumMod val="50000"/>
                  </a:schemeClr>
                </a:solidFill>
              </a:rPr>
              <a:t>(Hopf 2004, S. 589-590, zitiert nach von Unger 2018, S. 18)</a:t>
            </a:r>
          </a:p>
        </p:txBody>
      </p:sp>
      <p:sp>
        <p:nvSpPr>
          <p:cNvPr id="19" name="Titel 1"/>
          <p:cNvSpPr txBox="1">
            <a:spLocks/>
          </p:cNvSpPr>
          <p:nvPr/>
        </p:nvSpPr>
        <p:spPr>
          <a:xfrm>
            <a:off x="5220136" y="519534"/>
            <a:ext cx="504056" cy="756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1" kern="1200">
                <a:solidFill>
                  <a:srgbClr val="494D5C"/>
                </a:solidFill>
                <a:latin typeface="Arial" panose="020B0604020202020204" pitchFamily="34" charset="0"/>
                <a:ea typeface="+mj-ea"/>
                <a:cs typeface="Arial" panose="020B0604020202020204" pitchFamily="34" charset="0"/>
              </a:defRPr>
            </a:lvl1pPr>
          </a:lstStyle>
          <a:p>
            <a:pPr algn="ctr"/>
            <a:r>
              <a:rPr lang="de-DE" dirty="0">
                <a:solidFill>
                  <a:srgbClr val="A2C617"/>
                </a:solidFill>
              </a:rPr>
              <a:t>1</a:t>
            </a:r>
          </a:p>
        </p:txBody>
      </p:sp>
    </p:spTree>
    <p:extLst>
      <p:ext uri="{BB962C8B-B14F-4D97-AF65-F5344CB8AC3E}">
        <p14:creationId xmlns:p14="http://schemas.microsoft.com/office/powerpoint/2010/main" val="1543482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noFill/>
          </a:ln>
        </p:spPr>
        <p:txBody>
          <a:bodyPr/>
          <a:lstStyle/>
          <a:p>
            <a:pPr>
              <a:buFont typeface="+mj-lt"/>
              <a:buAutoNum type="arabicParenR" startAt="5"/>
            </a:pPr>
            <a:r>
              <a:rPr lang="de-DE" dirty="0"/>
              <a:t>Forschungsethik </a:t>
            </a:r>
            <a:r>
              <a:rPr lang="de-DE" dirty="0">
                <a:solidFill>
                  <a:srgbClr val="A2C617"/>
                </a:solidFill>
              </a:rPr>
              <a:t>Definition</a:t>
            </a:r>
          </a:p>
        </p:txBody>
      </p:sp>
      <p:sp>
        <p:nvSpPr>
          <p:cNvPr id="3" name="Inhaltsplatzhalter 2"/>
          <p:cNvSpPr>
            <a:spLocks noGrp="1"/>
          </p:cNvSpPr>
          <p:nvPr>
            <p:ph idx="1"/>
          </p:nvPr>
        </p:nvSpPr>
        <p:spPr>
          <a:xfrm>
            <a:off x="734753" y="1272159"/>
            <a:ext cx="7509655" cy="3675855"/>
          </a:xfrm>
        </p:spPr>
        <p:txBody>
          <a:bodyPr numCol="2" spcCol="288000">
            <a:normAutofit fontScale="25000" lnSpcReduction="20000"/>
          </a:bodyPr>
          <a:lstStyle/>
          <a:p>
            <a:pPr>
              <a:lnSpc>
                <a:spcPct val="140000"/>
              </a:lnSpc>
            </a:pPr>
            <a:r>
              <a:rPr lang="de-DE" sz="6400" i="1" dirty="0"/>
              <a:t>„Empirische sozialwissenschaftliche Forschung ist nahezu immer Forschung an und mit Menschen. Auch wirtschaftswissenschaftliche Forschung ist oft Forschung auf Basis von personen-, betriebs- und unternehmens-beziehbaren Daten. Diskussionen der Forschungsethik kreisen daher um eben diese Beziehungen und fragen nach den möglichen Auswirkungen von wissenschaftlicher Forschung auf einzelne Teilnehmende sowie auf soziale Gruppen beziehungsweise Betriebe oder Unternehmen. Eine forschungsethische Perspektive besteht darin, ‚kritisch zu reflektieren, inwiefern bestimmte ethische Grundsätze für das Forschungshandeln gelten und in der Praxis realisiert werden [können]‘ (von Unger et al. 2014: 2).“</a:t>
            </a:r>
          </a:p>
          <a:p>
            <a:endParaRPr lang="de-DE" dirty="0"/>
          </a:p>
          <a:p>
            <a:endParaRPr lang="de-DE" sz="3400" dirty="0"/>
          </a:p>
          <a:p>
            <a:r>
              <a:rPr lang="de-DE" sz="3400" dirty="0">
                <a:solidFill>
                  <a:schemeClr val="bg1">
                    <a:lumMod val="50000"/>
                  </a:schemeClr>
                </a:solidFill>
              </a:rPr>
              <a:t>Quelle: RatSWD Output 9 (5) (2017), S. 15.</a:t>
            </a:r>
          </a:p>
        </p:txBody>
      </p:sp>
      <p:sp>
        <p:nvSpPr>
          <p:cNvPr id="8" name="Rechteckige Legende 7"/>
          <p:cNvSpPr/>
          <p:nvPr/>
        </p:nvSpPr>
        <p:spPr>
          <a:xfrm>
            <a:off x="5292144" y="627534"/>
            <a:ext cx="576000" cy="540000"/>
          </a:xfrm>
          <a:prstGeom prst="wedgeRectCallout">
            <a:avLst/>
          </a:prstGeom>
          <a:noFill/>
          <a:ln w="28575">
            <a:solidFill>
              <a:srgbClr val="A2C6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itel 1"/>
          <p:cNvSpPr txBox="1">
            <a:spLocks/>
          </p:cNvSpPr>
          <p:nvPr/>
        </p:nvSpPr>
        <p:spPr>
          <a:xfrm>
            <a:off x="5220136" y="519534"/>
            <a:ext cx="504056" cy="756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1" kern="1200">
                <a:solidFill>
                  <a:srgbClr val="494D5C"/>
                </a:solidFill>
                <a:latin typeface="Arial" panose="020B0604020202020204" pitchFamily="34" charset="0"/>
                <a:ea typeface="+mj-ea"/>
                <a:cs typeface="Arial" panose="020B0604020202020204" pitchFamily="34" charset="0"/>
              </a:defRPr>
            </a:lvl1pPr>
          </a:lstStyle>
          <a:p>
            <a:pPr algn="ctr"/>
            <a:r>
              <a:rPr lang="de-DE" dirty="0">
                <a:solidFill>
                  <a:srgbClr val="A2C617"/>
                </a:solidFill>
              </a:rPr>
              <a:t>2</a:t>
            </a:r>
          </a:p>
        </p:txBody>
      </p:sp>
    </p:spTree>
    <p:extLst>
      <p:ext uri="{BB962C8B-B14F-4D97-AF65-F5344CB8AC3E}">
        <p14:creationId xmlns:p14="http://schemas.microsoft.com/office/powerpoint/2010/main" val="2801488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de-DE" dirty="0">
                <a:sym typeface="Wingdings" panose="05000000000000000000" pitchFamily="2" charset="2"/>
              </a:rPr>
              <a:t> </a:t>
            </a:r>
            <a:r>
              <a:rPr lang="de-DE" i="1" dirty="0">
                <a:sym typeface="Wingdings" panose="05000000000000000000" pitchFamily="2" charset="2"/>
              </a:rPr>
              <a:t>Arbeitsaufgabe 1 (Pretest)</a:t>
            </a:r>
            <a:endParaRPr lang="de-DE" i="1" dirty="0"/>
          </a:p>
        </p:txBody>
      </p:sp>
      <p:sp>
        <p:nvSpPr>
          <p:cNvPr id="7" name="Rechteck 6"/>
          <p:cNvSpPr/>
          <p:nvPr/>
        </p:nvSpPr>
        <p:spPr>
          <a:xfrm>
            <a:off x="6516216" y="4371950"/>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98492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buFont typeface="+mj-lt"/>
              <a:buAutoNum type="arabicParenR" startAt="6"/>
            </a:pPr>
            <a:r>
              <a:rPr lang="de-DE"/>
              <a:t>Zentrale forschungsethische Prinzipien</a:t>
            </a:r>
            <a:endParaRPr lang="de-DE" dirty="0"/>
          </a:p>
        </p:txBody>
      </p:sp>
      <p:sp>
        <p:nvSpPr>
          <p:cNvPr id="3" name="Inhaltsplatzhalter 2"/>
          <p:cNvSpPr>
            <a:spLocks noGrp="1"/>
          </p:cNvSpPr>
          <p:nvPr>
            <p:ph idx="1"/>
          </p:nvPr>
        </p:nvSpPr>
        <p:spPr>
          <a:xfrm>
            <a:off x="731584" y="1265510"/>
            <a:ext cx="7224792" cy="3682504"/>
          </a:xfrm>
        </p:spPr>
        <p:txBody>
          <a:bodyPr>
            <a:normAutofit fontScale="55000" lnSpcReduction="20000"/>
          </a:bodyPr>
          <a:lstStyle/>
          <a:p>
            <a:pPr marL="0" indent="0">
              <a:spcAft>
                <a:spcPts val="300"/>
              </a:spcAft>
              <a:buClr>
                <a:srgbClr val="A2C617"/>
              </a:buClr>
              <a:buNone/>
            </a:pPr>
            <a:r>
              <a:rPr lang="de-DE" sz="3300" b="1" dirty="0">
                <a:solidFill>
                  <a:srgbClr val="A2C617"/>
                </a:solidFill>
              </a:rPr>
              <a:t>6.1)  Wissenschaftliche Güte und Integrität der Forschenden</a:t>
            </a:r>
          </a:p>
          <a:p>
            <a:pPr>
              <a:spcAft>
                <a:spcPts val="300"/>
              </a:spcAft>
              <a:buClr>
                <a:srgbClr val="A2C617"/>
              </a:buClr>
            </a:pPr>
            <a:r>
              <a:rPr lang="de-DE" dirty="0">
                <a:solidFill>
                  <a:srgbClr val="000000"/>
                </a:solidFill>
              </a:rPr>
              <a:t>Allgemeine wissenschaftliche Standards</a:t>
            </a:r>
          </a:p>
          <a:p>
            <a:pPr>
              <a:spcAft>
                <a:spcPts val="300"/>
              </a:spcAft>
              <a:buClr>
                <a:srgbClr val="A2C617"/>
              </a:buClr>
            </a:pPr>
            <a:r>
              <a:rPr lang="de-DE" dirty="0">
                <a:solidFill>
                  <a:srgbClr val="000000"/>
                </a:solidFill>
              </a:rPr>
              <a:t>Integrität der Forschenden</a:t>
            </a:r>
          </a:p>
          <a:p>
            <a:pPr>
              <a:spcAft>
                <a:spcPts val="300"/>
              </a:spcAft>
              <a:buClr>
                <a:srgbClr val="A2C617"/>
              </a:buClr>
            </a:pPr>
            <a:r>
              <a:rPr lang="de-DE" dirty="0">
                <a:solidFill>
                  <a:srgbClr val="000000"/>
                </a:solidFill>
              </a:rPr>
              <a:t>Dokumentation, Archivierung, Sekundärnutzung</a:t>
            </a:r>
          </a:p>
          <a:p>
            <a:pPr marL="0" indent="0">
              <a:spcBef>
                <a:spcPts val="1000"/>
              </a:spcBef>
              <a:spcAft>
                <a:spcPts val="300"/>
              </a:spcAft>
              <a:buClr>
                <a:srgbClr val="A2C617"/>
              </a:buClr>
              <a:buNone/>
            </a:pPr>
            <a:r>
              <a:rPr lang="de-DE" sz="3300" b="1" dirty="0">
                <a:solidFill>
                  <a:srgbClr val="A2C617"/>
                </a:solidFill>
              </a:rPr>
              <a:t>6.2)  Vermeiden von Schaden</a:t>
            </a:r>
          </a:p>
          <a:p>
            <a:pPr>
              <a:spcAft>
                <a:spcPts val="300"/>
              </a:spcAft>
              <a:buClr>
                <a:srgbClr val="A2C617"/>
              </a:buClr>
            </a:pPr>
            <a:r>
              <a:rPr lang="de-DE" dirty="0"/>
              <a:t>Schutz der Studienteilnehmenden</a:t>
            </a:r>
          </a:p>
          <a:p>
            <a:pPr>
              <a:spcAft>
                <a:spcPts val="300"/>
              </a:spcAft>
              <a:buClr>
                <a:srgbClr val="A2C617"/>
              </a:buClr>
            </a:pPr>
            <a:r>
              <a:rPr lang="de-DE" dirty="0"/>
              <a:t>Schutz der Forschenden</a:t>
            </a:r>
          </a:p>
          <a:p>
            <a:pPr marL="0" indent="0">
              <a:spcBef>
                <a:spcPts val="1000"/>
              </a:spcBef>
              <a:spcAft>
                <a:spcPts val="300"/>
              </a:spcAft>
              <a:buClr>
                <a:srgbClr val="A2C617"/>
              </a:buClr>
              <a:buNone/>
            </a:pPr>
            <a:r>
              <a:rPr lang="de-DE" sz="3300" b="1" dirty="0">
                <a:solidFill>
                  <a:srgbClr val="A2C617"/>
                </a:solidFill>
              </a:rPr>
              <a:t>6.3)  Informierte Einwilligung</a:t>
            </a:r>
          </a:p>
          <a:p>
            <a:pPr>
              <a:spcAft>
                <a:spcPts val="300"/>
              </a:spcAft>
              <a:buClr>
                <a:srgbClr val="A2C617"/>
              </a:buClr>
            </a:pPr>
            <a:r>
              <a:rPr lang="de-DE" dirty="0"/>
              <a:t>Information</a:t>
            </a:r>
          </a:p>
          <a:p>
            <a:pPr>
              <a:spcAft>
                <a:spcPts val="300"/>
              </a:spcAft>
              <a:buClr>
                <a:srgbClr val="A2C617"/>
              </a:buClr>
            </a:pPr>
            <a:r>
              <a:rPr lang="de-DE" dirty="0"/>
              <a:t>Freiwilligkeit der Teilnahme</a:t>
            </a:r>
          </a:p>
          <a:p>
            <a:pPr>
              <a:spcAft>
                <a:spcPts val="300"/>
              </a:spcAft>
              <a:buClr>
                <a:srgbClr val="A2C617"/>
              </a:buClr>
            </a:pPr>
            <a:r>
              <a:rPr lang="de-DE" dirty="0"/>
              <a:t>Entscheidungskompetenz und Einwilligungsfähigkeit</a:t>
            </a:r>
          </a:p>
          <a:p>
            <a:pPr>
              <a:spcAft>
                <a:spcPts val="300"/>
              </a:spcAft>
              <a:buClr>
                <a:srgbClr val="A2C617"/>
              </a:buClr>
            </a:pPr>
            <a:r>
              <a:rPr lang="de-DE" dirty="0"/>
              <a:t>Form der Einwilligung</a:t>
            </a:r>
          </a:p>
        </p:txBody>
      </p:sp>
    </p:spTree>
    <p:extLst>
      <p:ext uri="{BB962C8B-B14F-4D97-AF65-F5344CB8AC3E}">
        <p14:creationId xmlns:p14="http://schemas.microsoft.com/office/powerpoint/2010/main" val="285901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0" indent="0">
              <a:buNone/>
            </a:pPr>
            <a:r>
              <a:rPr lang="de-DE" sz="2000" dirty="0">
                <a:solidFill>
                  <a:schemeClr val="tx1"/>
                </a:solidFill>
              </a:rPr>
              <a:t>Gliederung</a:t>
            </a:r>
          </a:p>
        </p:txBody>
      </p:sp>
      <p:sp>
        <p:nvSpPr>
          <p:cNvPr id="3" name="Inhaltsplatzhalter 2"/>
          <p:cNvSpPr>
            <a:spLocks noGrp="1"/>
          </p:cNvSpPr>
          <p:nvPr>
            <p:ph idx="1"/>
          </p:nvPr>
        </p:nvSpPr>
        <p:spPr>
          <a:xfrm>
            <a:off x="230832" y="1265510"/>
            <a:ext cx="7941568" cy="3466480"/>
          </a:xfrm>
        </p:spPr>
        <p:txBody>
          <a:bodyPr numCol="2" spcCol="252000">
            <a:noAutofit/>
          </a:bodyPr>
          <a:lstStyle/>
          <a:p>
            <a:pPr marL="342900" indent="-342900">
              <a:spcAft>
                <a:spcPts val="400"/>
              </a:spcAft>
              <a:buFont typeface="+mj-lt"/>
              <a:buAutoNum type="arabicParenR"/>
            </a:pPr>
            <a:r>
              <a:rPr lang="de-DE" sz="1400" dirty="0"/>
              <a:t>Was ist Forschungsethik? Was sind ihre Grundprinzipien? </a:t>
            </a:r>
          </a:p>
          <a:p>
            <a:pPr marL="342900" indent="-342900">
              <a:spcAft>
                <a:spcPts val="400"/>
              </a:spcAft>
              <a:buFont typeface="+mj-lt"/>
              <a:buAutoNum type="arabicParenR"/>
            </a:pPr>
            <a:r>
              <a:rPr lang="de-DE" sz="1400" dirty="0"/>
              <a:t>Ethische Grundlagen und gesetzliche Regelungen bei medizinischer und psychologischer Forschung</a:t>
            </a:r>
          </a:p>
          <a:p>
            <a:pPr marL="342900" indent="-342900">
              <a:spcAft>
                <a:spcPts val="400"/>
              </a:spcAft>
              <a:buFont typeface="+mj-lt"/>
              <a:buAutoNum type="arabicParenR"/>
            </a:pPr>
            <a:r>
              <a:rPr lang="de-DE" sz="1400" dirty="0"/>
              <a:t>(Rechtliche) Rahmenbedingungen in der sozialwissenschaftlichen Forschung</a:t>
            </a:r>
          </a:p>
          <a:p>
            <a:pPr marL="342900" indent="-342900">
              <a:spcAft>
                <a:spcPts val="400"/>
              </a:spcAft>
              <a:buFont typeface="+mj-lt"/>
              <a:buAutoNum type="arabicParenR"/>
            </a:pPr>
            <a:r>
              <a:rPr lang="de-DE" sz="1400" dirty="0"/>
              <a:t>Aktualität des Themas</a:t>
            </a:r>
          </a:p>
          <a:p>
            <a:pPr marL="342900" indent="-342900">
              <a:spcAft>
                <a:spcPts val="400"/>
              </a:spcAft>
              <a:buFont typeface="+mj-lt"/>
              <a:buAutoNum type="arabicParenR"/>
            </a:pPr>
            <a:r>
              <a:rPr lang="de-DE" sz="1400" dirty="0"/>
              <a:t>Forschungsethik im Spannungsfeld zwischen Datenschutz und guter wissenschaftlicher Praxis</a:t>
            </a:r>
          </a:p>
          <a:p>
            <a:pPr marL="265113" indent="-265113">
              <a:spcAft>
                <a:spcPts val="400"/>
              </a:spcAft>
              <a:buNone/>
            </a:pPr>
            <a:r>
              <a:rPr lang="de-DE" sz="1400" i="1" dirty="0">
                <a:solidFill>
                  <a:schemeClr val="tx1">
                    <a:lumMod val="50000"/>
                    <a:lumOff val="50000"/>
                  </a:schemeClr>
                </a:solidFill>
              </a:rPr>
              <a:t>Arbeitsaufgabe 1</a:t>
            </a:r>
          </a:p>
          <a:p>
            <a:pPr marL="342900" indent="-342900">
              <a:spcAft>
                <a:spcPts val="400"/>
              </a:spcAft>
              <a:buFont typeface="+mj-lt"/>
              <a:buAutoNum type="arabicParenR" startAt="6"/>
            </a:pPr>
            <a:r>
              <a:rPr lang="de-DE" sz="1400" dirty="0"/>
              <a:t>Zentrale forschungsethische Prinzipien</a:t>
            </a:r>
          </a:p>
          <a:p>
            <a:pPr marL="0" indent="0">
              <a:spcAft>
                <a:spcPts val="400"/>
              </a:spcAft>
              <a:buNone/>
            </a:pPr>
            <a:r>
              <a:rPr lang="de-DE" sz="1400" i="1" dirty="0">
                <a:solidFill>
                  <a:schemeClr val="tx1">
                    <a:lumMod val="50000"/>
                    <a:lumOff val="50000"/>
                  </a:schemeClr>
                </a:solidFill>
              </a:rPr>
              <a:t>Arbeitsaufgaben 2 und 3</a:t>
            </a:r>
          </a:p>
          <a:p>
            <a:pPr marL="342900" indent="-342900">
              <a:spcAft>
                <a:spcPts val="400"/>
              </a:spcAft>
              <a:buFont typeface="+mj-lt"/>
              <a:buAutoNum type="arabicParenR" startAt="7"/>
            </a:pPr>
            <a:r>
              <a:rPr lang="de-DE" sz="1400" dirty="0"/>
              <a:t>Forschungsethische Reflexion: Indikatoren und Fragestellungen für die Reflexion und Einschätzung zentraler Fragestellungen</a:t>
            </a:r>
          </a:p>
          <a:p>
            <a:pPr marL="342900" indent="-342900">
              <a:spcAft>
                <a:spcPts val="400"/>
              </a:spcAft>
              <a:buFont typeface="+mj-lt"/>
              <a:buAutoNum type="arabicParenR" startAt="7"/>
            </a:pPr>
            <a:r>
              <a:rPr lang="de-DE" sz="1400" dirty="0"/>
              <a:t>Forschungsethische Reflexion bei einem qualitativen und quantitativen Praxisbeispiel</a:t>
            </a:r>
          </a:p>
          <a:p>
            <a:pPr marL="0" indent="0">
              <a:spcAft>
                <a:spcPts val="400"/>
              </a:spcAft>
              <a:buNone/>
            </a:pPr>
            <a:r>
              <a:rPr lang="de-DE" sz="1400" i="1" dirty="0">
                <a:solidFill>
                  <a:schemeClr val="tx1">
                    <a:lumMod val="50000"/>
                    <a:lumOff val="50000"/>
                  </a:schemeClr>
                </a:solidFill>
              </a:rPr>
              <a:t>Arbeitsaufgaben 4 und 5</a:t>
            </a:r>
          </a:p>
          <a:p>
            <a:pPr marL="342900" indent="-342900">
              <a:spcAft>
                <a:spcPts val="400"/>
              </a:spcAft>
              <a:buFont typeface="+mj-lt"/>
              <a:buAutoNum type="arabicParenR" startAt="9"/>
            </a:pPr>
            <a:r>
              <a:rPr lang="de-DE" sz="1400" dirty="0"/>
              <a:t>Kritik an „</a:t>
            </a:r>
            <a:r>
              <a:rPr lang="de-DE" sz="1400" dirty="0" err="1"/>
              <a:t>Ethics</a:t>
            </a:r>
            <a:r>
              <a:rPr lang="de-DE" sz="1400" dirty="0"/>
              <a:t> Reviews“ bzw. Begutachtungen durch Ethikkommissionen</a:t>
            </a:r>
          </a:p>
          <a:p>
            <a:pPr marL="342900" indent="-342900">
              <a:spcAft>
                <a:spcPts val="400"/>
              </a:spcAft>
              <a:buFont typeface="+mj-lt"/>
              <a:buAutoNum type="arabicParenR" startAt="9"/>
            </a:pPr>
            <a:r>
              <a:rPr lang="de-DE" sz="1400" dirty="0"/>
              <a:t>Aktivitäten des RatSWD zum Thema Forschungsethik</a:t>
            </a:r>
          </a:p>
          <a:p>
            <a:pPr marL="342900" indent="-342900">
              <a:spcAft>
                <a:spcPts val="400"/>
              </a:spcAft>
              <a:buFont typeface="+mj-lt"/>
              <a:buAutoNum type="arabicParenR" startAt="9"/>
            </a:pPr>
            <a:r>
              <a:rPr lang="de-DE" sz="1400" dirty="0"/>
              <a:t>Impressum/Hinweise</a:t>
            </a:r>
          </a:p>
        </p:txBody>
      </p:sp>
    </p:spTree>
    <p:extLst>
      <p:ext uri="{BB962C8B-B14F-4D97-AF65-F5344CB8AC3E}">
        <p14:creationId xmlns:p14="http://schemas.microsoft.com/office/powerpoint/2010/main" val="1090065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buFont typeface="+mj-lt"/>
              <a:buAutoNum type="arabicParenR" startAt="6"/>
            </a:pPr>
            <a:r>
              <a:rPr lang="de-DE" dirty="0"/>
              <a:t>Zentrale forschungsethische Prinzipien</a:t>
            </a:r>
          </a:p>
        </p:txBody>
      </p:sp>
      <p:sp>
        <p:nvSpPr>
          <p:cNvPr id="3" name="Inhaltsplatzhalter 2"/>
          <p:cNvSpPr>
            <a:spLocks noGrp="1"/>
          </p:cNvSpPr>
          <p:nvPr>
            <p:ph idx="1"/>
          </p:nvPr>
        </p:nvSpPr>
        <p:spPr>
          <a:xfrm>
            <a:off x="731584" y="1265510"/>
            <a:ext cx="7656840" cy="3682504"/>
          </a:xfrm>
        </p:spPr>
        <p:txBody>
          <a:bodyPr>
            <a:noAutofit/>
          </a:bodyPr>
          <a:lstStyle/>
          <a:p>
            <a:pPr marL="536575" indent="-536575">
              <a:buClr>
                <a:srgbClr val="A2C617"/>
              </a:buClr>
              <a:buNone/>
            </a:pPr>
            <a:r>
              <a:rPr lang="de-DE" sz="2000" b="1" dirty="0">
                <a:solidFill>
                  <a:srgbClr val="A2C617"/>
                </a:solidFill>
              </a:rPr>
              <a:t>6.1) 	Wissenschaftliche Güte und Integrität der Forschenden</a:t>
            </a:r>
          </a:p>
          <a:p>
            <a:pPr>
              <a:buClr>
                <a:srgbClr val="A2C617"/>
              </a:buClr>
            </a:pPr>
            <a:r>
              <a:rPr lang="de-DE" sz="1800" dirty="0">
                <a:solidFill>
                  <a:srgbClr val="000000"/>
                </a:solidFill>
              </a:rPr>
              <a:t>Allgemeine wissenschaftliche Standards</a:t>
            </a:r>
          </a:p>
          <a:p>
            <a:pPr>
              <a:buClr>
                <a:srgbClr val="A2C617"/>
              </a:buClr>
            </a:pPr>
            <a:r>
              <a:rPr lang="de-DE" sz="1800" dirty="0">
                <a:solidFill>
                  <a:srgbClr val="000000"/>
                </a:solidFill>
              </a:rPr>
              <a:t>Integrität der Forschenden</a:t>
            </a:r>
          </a:p>
          <a:p>
            <a:pPr>
              <a:buClr>
                <a:srgbClr val="A2C617"/>
              </a:buClr>
            </a:pPr>
            <a:r>
              <a:rPr lang="de-DE" sz="1800" dirty="0">
                <a:solidFill>
                  <a:srgbClr val="000000"/>
                </a:solidFill>
              </a:rPr>
              <a:t>Dokumentation, Archivierung, Sekundärnutzung</a:t>
            </a:r>
          </a:p>
          <a:p>
            <a:pPr marL="0" indent="0">
              <a:spcBef>
                <a:spcPts val="1000"/>
              </a:spcBef>
              <a:buClr>
                <a:schemeClr val="bg1">
                  <a:lumMod val="85000"/>
                </a:schemeClr>
              </a:buClr>
              <a:buNone/>
            </a:pPr>
            <a:r>
              <a:rPr lang="de-DE" sz="1400" b="1" dirty="0">
                <a:solidFill>
                  <a:schemeClr val="bg1">
                    <a:lumMod val="85000"/>
                  </a:schemeClr>
                </a:solidFill>
              </a:rPr>
              <a:t>6.2)  Vermeiden von Schaden</a:t>
            </a:r>
          </a:p>
          <a:p>
            <a:pPr>
              <a:buClr>
                <a:schemeClr val="bg1">
                  <a:lumMod val="85000"/>
                </a:schemeClr>
              </a:buClr>
            </a:pPr>
            <a:r>
              <a:rPr lang="de-DE" sz="1200" dirty="0">
                <a:solidFill>
                  <a:schemeClr val="bg1">
                    <a:lumMod val="85000"/>
                  </a:schemeClr>
                </a:solidFill>
              </a:rPr>
              <a:t>Schutz der Studienteilnehmenden</a:t>
            </a:r>
          </a:p>
          <a:p>
            <a:pPr>
              <a:buClr>
                <a:schemeClr val="bg1">
                  <a:lumMod val="85000"/>
                </a:schemeClr>
              </a:buClr>
            </a:pPr>
            <a:r>
              <a:rPr lang="de-DE" sz="1200" dirty="0">
                <a:solidFill>
                  <a:schemeClr val="bg1">
                    <a:lumMod val="85000"/>
                  </a:schemeClr>
                </a:solidFill>
              </a:rPr>
              <a:t>Schutz der Forschenden</a:t>
            </a:r>
          </a:p>
          <a:p>
            <a:pPr marL="0" indent="0">
              <a:spcBef>
                <a:spcPts val="1000"/>
              </a:spcBef>
              <a:buClr>
                <a:schemeClr val="bg1">
                  <a:lumMod val="85000"/>
                </a:schemeClr>
              </a:buClr>
              <a:buNone/>
            </a:pPr>
            <a:r>
              <a:rPr lang="de-DE" sz="1400" b="1" dirty="0">
                <a:solidFill>
                  <a:schemeClr val="bg1">
                    <a:lumMod val="85000"/>
                  </a:schemeClr>
                </a:solidFill>
              </a:rPr>
              <a:t>6.3)  Informierte Einwilligung</a:t>
            </a:r>
          </a:p>
          <a:p>
            <a:pPr>
              <a:buClr>
                <a:schemeClr val="bg1">
                  <a:lumMod val="85000"/>
                </a:schemeClr>
              </a:buClr>
            </a:pPr>
            <a:r>
              <a:rPr lang="de-DE" sz="1200" dirty="0">
                <a:solidFill>
                  <a:schemeClr val="bg1">
                    <a:lumMod val="85000"/>
                  </a:schemeClr>
                </a:solidFill>
              </a:rPr>
              <a:t>Information</a:t>
            </a:r>
          </a:p>
          <a:p>
            <a:pPr>
              <a:buClr>
                <a:schemeClr val="bg1">
                  <a:lumMod val="85000"/>
                </a:schemeClr>
              </a:buClr>
            </a:pPr>
            <a:r>
              <a:rPr lang="de-DE" sz="1200" dirty="0">
                <a:solidFill>
                  <a:schemeClr val="bg1">
                    <a:lumMod val="85000"/>
                  </a:schemeClr>
                </a:solidFill>
              </a:rPr>
              <a:t>Freiwilligkeit der Teilnahme</a:t>
            </a:r>
          </a:p>
          <a:p>
            <a:pPr>
              <a:buClr>
                <a:schemeClr val="bg1">
                  <a:lumMod val="85000"/>
                </a:schemeClr>
              </a:buClr>
            </a:pPr>
            <a:r>
              <a:rPr lang="de-DE" sz="1200" dirty="0">
                <a:solidFill>
                  <a:schemeClr val="bg1">
                    <a:lumMod val="85000"/>
                  </a:schemeClr>
                </a:solidFill>
              </a:rPr>
              <a:t>Entscheidungskompetenz und Einwilligungsfähigkeit</a:t>
            </a:r>
          </a:p>
          <a:p>
            <a:pPr>
              <a:buClr>
                <a:schemeClr val="bg1">
                  <a:lumMod val="85000"/>
                </a:schemeClr>
              </a:buClr>
            </a:pPr>
            <a:r>
              <a:rPr lang="de-DE" sz="1200" dirty="0">
                <a:solidFill>
                  <a:schemeClr val="bg1">
                    <a:lumMod val="85000"/>
                  </a:schemeClr>
                </a:solidFill>
              </a:rPr>
              <a:t>Form der Einwilligung</a:t>
            </a:r>
          </a:p>
        </p:txBody>
      </p:sp>
    </p:spTree>
    <p:extLst>
      <p:ext uri="{BB962C8B-B14F-4D97-AF65-F5344CB8AC3E}">
        <p14:creationId xmlns:p14="http://schemas.microsoft.com/office/powerpoint/2010/main" val="2654283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0" y="519606"/>
            <a:ext cx="8446055" cy="756000"/>
          </a:xfrm>
        </p:spPr>
        <p:txBody>
          <a:bodyPr>
            <a:normAutofit fontScale="90000"/>
          </a:bodyPr>
          <a:lstStyle/>
          <a:p>
            <a:pPr marL="719138" indent="-719138">
              <a:buNone/>
            </a:pPr>
            <a:r>
              <a:rPr lang="de-DE" dirty="0">
                <a:solidFill>
                  <a:srgbClr val="A2C617"/>
                </a:solidFill>
              </a:rPr>
              <a:t>6.1)	Wissenschaftliche Güte und Integrität der Forschenden (1)</a:t>
            </a:r>
          </a:p>
        </p:txBody>
      </p:sp>
      <p:sp>
        <p:nvSpPr>
          <p:cNvPr id="3" name="Inhaltsplatzhalter 2"/>
          <p:cNvSpPr>
            <a:spLocks noGrp="1"/>
          </p:cNvSpPr>
          <p:nvPr>
            <p:ph idx="1"/>
          </p:nvPr>
        </p:nvSpPr>
        <p:spPr>
          <a:xfrm>
            <a:off x="396000" y="1411200"/>
            <a:ext cx="7560376" cy="3385598"/>
          </a:xfrm>
        </p:spPr>
        <p:txBody>
          <a:bodyPr>
            <a:normAutofit fontScale="25000" lnSpcReduction="20000"/>
          </a:bodyPr>
          <a:lstStyle/>
          <a:p>
            <a:pPr>
              <a:lnSpc>
                <a:spcPct val="130000"/>
              </a:lnSpc>
              <a:spcAft>
                <a:spcPts val="400"/>
              </a:spcAft>
              <a:buClr>
                <a:srgbClr val="A2C617"/>
              </a:buClr>
            </a:pPr>
            <a:r>
              <a:rPr lang="de-DE" sz="8000" dirty="0"/>
              <a:t>Allgemeine wissenschaftliche Standards</a:t>
            </a:r>
          </a:p>
          <a:p>
            <a:pPr lvl="1">
              <a:lnSpc>
                <a:spcPct val="120000"/>
              </a:lnSpc>
              <a:spcAft>
                <a:spcPts val="400"/>
              </a:spcAft>
              <a:buClr>
                <a:srgbClr val="A2C617"/>
              </a:buClr>
              <a:buFont typeface="Wingdings" panose="05000000000000000000" pitchFamily="2" charset="2"/>
              <a:buChar char="§"/>
            </a:pPr>
            <a:r>
              <a:rPr lang="de-DE" sz="6400" dirty="0"/>
              <a:t>Wissenschaftliche Qualität ist nicht unabhängig von forschungsethischen Überlegungen</a:t>
            </a:r>
          </a:p>
          <a:p>
            <a:pPr lvl="1">
              <a:lnSpc>
                <a:spcPct val="120000"/>
              </a:lnSpc>
              <a:spcAft>
                <a:spcPts val="400"/>
              </a:spcAft>
              <a:buClr>
                <a:srgbClr val="A2C617"/>
              </a:buClr>
              <a:buFont typeface="Wingdings" panose="05000000000000000000" pitchFamily="2" charset="2"/>
              <a:buChar char="§"/>
            </a:pPr>
            <a:r>
              <a:rPr lang="de-DE" sz="6400" dirty="0"/>
              <a:t>Forschungsdesign sollte am </a:t>
            </a:r>
            <a:r>
              <a:rPr lang="de-DE" sz="6400" dirty="0" err="1"/>
              <a:t>state</a:t>
            </a:r>
            <a:r>
              <a:rPr lang="de-DE" sz="6400" dirty="0"/>
              <a:t>-</a:t>
            </a:r>
            <a:r>
              <a:rPr lang="de-DE" sz="6400" dirty="0" err="1"/>
              <a:t>of</a:t>
            </a:r>
            <a:r>
              <a:rPr lang="de-DE" sz="6400" dirty="0"/>
              <a:t>-</a:t>
            </a:r>
            <a:r>
              <a:rPr lang="de-DE" sz="6400" dirty="0" err="1"/>
              <a:t>the</a:t>
            </a:r>
            <a:r>
              <a:rPr lang="de-DE" sz="6400" dirty="0"/>
              <a:t>-art der gewählten Forschungsmethode ausgerichtet sein</a:t>
            </a:r>
          </a:p>
          <a:p>
            <a:pPr lvl="1">
              <a:lnSpc>
                <a:spcPct val="120000"/>
              </a:lnSpc>
              <a:spcAft>
                <a:spcPts val="400"/>
              </a:spcAft>
              <a:buClr>
                <a:srgbClr val="A2C617"/>
              </a:buClr>
              <a:buFont typeface="Wingdings" panose="05000000000000000000" pitchFamily="2" charset="2"/>
              <a:buChar char="§"/>
            </a:pPr>
            <a:r>
              <a:rPr lang="de-DE" sz="6400" dirty="0"/>
              <a:t>Methodische und methodologische Vielfalt sollte angemessen berücksichtigt werden</a:t>
            </a:r>
          </a:p>
          <a:p>
            <a:pPr lvl="1">
              <a:lnSpc>
                <a:spcPct val="120000"/>
              </a:lnSpc>
              <a:spcAft>
                <a:spcPts val="400"/>
              </a:spcAft>
              <a:buClr>
                <a:srgbClr val="A2C617"/>
              </a:buClr>
              <a:buFont typeface="Wingdings" panose="05000000000000000000" pitchFamily="2" charset="2"/>
              <a:buChar char="§"/>
            </a:pPr>
            <a:r>
              <a:rPr lang="de-DE" sz="6400" dirty="0"/>
              <a:t>Annahmen, philosophische und politische Einstellungen können Studiendesign und –</a:t>
            </a:r>
            <a:r>
              <a:rPr lang="de-DE" sz="6400" dirty="0" err="1"/>
              <a:t>ergebnisse</a:t>
            </a:r>
            <a:r>
              <a:rPr lang="de-DE" sz="6400" dirty="0"/>
              <a:t> entscheidend beeinflussen</a:t>
            </a:r>
          </a:p>
          <a:p>
            <a:pPr lvl="1">
              <a:lnSpc>
                <a:spcPct val="120000"/>
              </a:lnSpc>
              <a:spcAft>
                <a:spcPts val="400"/>
              </a:spcAft>
              <a:buClr>
                <a:srgbClr val="A2C617"/>
              </a:buClr>
              <a:buFont typeface="Wingdings" panose="05000000000000000000" pitchFamily="2" charset="2"/>
              <a:buChar char="§"/>
            </a:pPr>
            <a:r>
              <a:rPr lang="de-DE" sz="6400" dirty="0"/>
              <a:t>Nachvollziehbarkeit des Designs und Offenlegung der Annahmen sind daher von zentraler Bedeutung</a:t>
            </a:r>
          </a:p>
        </p:txBody>
      </p:sp>
    </p:spTree>
    <p:extLst>
      <p:ext uri="{BB962C8B-B14F-4D97-AF65-F5344CB8AC3E}">
        <p14:creationId xmlns:p14="http://schemas.microsoft.com/office/powerpoint/2010/main" val="340684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1" y="519606"/>
            <a:ext cx="7437944" cy="756000"/>
          </a:xfrm>
        </p:spPr>
        <p:txBody>
          <a:bodyPr>
            <a:normAutofit fontScale="90000"/>
          </a:bodyPr>
          <a:lstStyle/>
          <a:p>
            <a:pPr marL="719138" indent="-719138">
              <a:buNone/>
            </a:pPr>
            <a:r>
              <a:rPr lang="de-DE" dirty="0">
                <a:solidFill>
                  <a:srgbClr val="A2C617"/>
                </a:solidFill>
              </a:rPr>
              <a:t>6.1)	Wissenschaftliche Güte und Integrität der Forschenden (2)</a:t>
            </a:r>
          </a:p>
        </p:txBody>
      </p:sp>
      <p:sp>
        <p:nvSpPr>
          <p:cNvPr id="3" name="Inhaltsplatzhalter 2"/>
          <p:cNvSpPr>
            <a:spLocks noGrp="1"/>
          </p:cNvSpPr>
          <p:nvPr>
            <p:ph idx="1"/>
          </p:nvPr>
        </p:nvSpPr>
        <p:spPr>
          <a:xfrm>
            <a:off x="396000" y="1411200"/>
            <a:ext cx="7560376" cy="3385598"/>
          </a:xfrm>
        </p:spPr>
        <p:txBody>
          <a:bodyPr>
            <a:normAutofit fontScale="47500" lnSpcReduction="20000"/>
          </a:bodyPr>
          <a:lstStyle/>
          <a:p>
            <a:pPr>
              <a:lnSpc>
                <a:spcPct val="130000"/>
              </a:lnSpc>
              <a:spcAft>
                <a:spcPts val="400"/>
              </a:spcAft>
              <a:buClr>
                <a:srgbClr val="A2C617"/>
              </a:buClr>
            </a:pPr>
            <a:r>
              <a:rPr lang="de-DE" sz="4200" dirty="0"/>
              <a:t>Integrität von Forschenden</a:t>
            </a:r>
          </a:p>
          <a:p>
            <a:pPr lvl="1">
              <a:lnSpc>
                <a:spcPct val="120000"/>
              </a:lnSpc>
              <a:spcAft>
                <a:spcPts val="400"/>
              </a:spcAft>
              <a:buClr>
                <a:srgbClr val="A2C617"/>
              </a:buClr>
            </a:pPr>
            <a:r>
              <a:rPr lang="de-DE" sz="3400" dirty="0"/>
              <a:t>Verantwortung der Forschenden u. a. gegenüber Fachgemeinschaften, Öffentlichkeit, Teilnehmenden an der Forschung, Mitarbeitenden und sich selbst</a:t>
            </a:r>
          </a:p>
          <a:p>
            <a:pPr lvl="1">
              <a:lnSpc>
                <a:spcPct val="120000"/>
              </a:lnSpc>
              <a:spcAft>
                <a:spcPts val="400"/>
              </a:spcAft>
              <a:buClr>
                <a:srgbClr val="A2C617"/>
              </a:buClr>
            </a:pPr>
            <a:r>
              <a:rPr lang="de-DE" sz="3400" dirty="0"/>
              <a:t>Wahrung der Integrität der Forschenden und Glaubwürdigkeit der Ergebnisse erfordert Offenlegung von Interessenskonflikten und Angabe von Auftraggebern und Förderern</a:t>
            </a:r>
          </a:p>
          <a:p>
            <a:pPr lvl="1">
              <a:lnSpc>
                <a:spcPct val="120000"/>
              </a:lnSpc>
              <a:spcAft>
                <a:spcPts val="400"/>
              </a:spcAft>
              <a:buClr>
                <a:srgbClr val="A2C617"/>
              </a:buClr>
            </a:pPr>
            <a:r>
              <a:rPr lang="de-DE" sz="3400" dirty="0"/>
              <a:t>Ableitung von überzogenen Schlussfolgerungen zur zielgerichteten Beeinflussung von Politik und Öffentlichkeit sind forschungsethisch problematisch</a:t>
            </a:r>
          </a:p>
        </p:txBody>
      </p:sp>
    </p:spTree>
    <p:extLst>
      <p:ext uri="{BB962C8B-B14F-4D97-AF65-F5344CB8AC3E}">
        <p14:creationId xmlns:p14="http://schemas.microsoft.com/office/powerpoint/2010/main" val="2176797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1" y="519606"/>
            <a:ext cx="7437944" cy="756000"/>
          </a:xfrm>
        </p:spPr>
        <p:txBody>
          <a:bodyPr>
            <a:noAutofit/>
          </a:bodyPr>
          <a:lstStyle/>
          <a:p>
            <a:pPr marL="719138" indent="-719138">
              <a:buNone/>
            </a:pPr>
            <a:r>
              <a:rPr lang="de-DE" sz="2300" dirty="0">
                <a:solidFill>
                  <a:srgbClr val="A2C617"/>
                </a:solidFill>
              </a:rPr>
              <a:t>6.1)	Wissenschaftliche Güte und Integrität der Forschenden (3)</a:t>
            </a:r>
          </a:p>
        </p:txBody>
      </p:sp>
      <p:sp>
        <p:nvSpPr>
          <p:cNvPr id="3" name="Inhaltsplatzhalter 2"/>
          <p:cNvSpPr>
            <a:spLocks noGrp="1"/>
          </p:cNvSpPr>
          <p:nvPr>
            <p:ph idx="1"/>
          </p:nvPr>
        </p:nvSpPr>
        <p:spPr>
          <a:xfrm>
            <a:off x="396000" y="1411200"/>
            <a:ext cx="7560376" cy="3392798"/>
          </a:xfrm>
        </p:spPr>
        <p:txBody>
          <a:bodyPr>
            <a:normAutofit fontScale="25000" lnSpcReduction="20000"/>
          </a:bodyPr>
          <a:lstStyle/>
          <a:p>
            <a:pPr>
              <a:lnSpc>
                <a:spcPct val="130000"/>
              </a:lnSpc>
              <a:spcAft>
                <a:spcPts val="400"/>
              </a:spcAft>
              <a:buClr>
                <a:srgbClr val="A2C617"/>
              </a:buClr>
            </a:pPr>
            <a:r>
              <a:rPr lang="de-DE" sz="8000" dirty="0"/>
              <a:t>Dokumentation, Archivierung und Sekundärnutzung</a:t>
            </a:r>
          </a:p>
          <a:p>
            <a:pPr lvl="1">
              <a:lnSpc>
                <a:spcPct val="120000"/>
              </a:lnSpc>
              <a:spcAft>
                <a:spcPts val="400"/>
              </a:spcAft>
              <a:buClr>
                <a:srgbClr val="A2C617"/>
              </a:buClr>
            </a:pPr>
            <a:r>
              <a:rPr lang="de-DE" sz="5600" dirty="0"/>
              <a:t>Detaillierte Dokumentation des methodischen Vorgehens (einschließlich Bereitstellung von Rohdaten) ist zur Nachvollziehbarkeit von Forschungsergebnissen unerlässlich.</a:t>
            </a:r>
          </a:p>
          <a:p>
            <a:pPr lvl="1">
              <a:lnSpc>
                <a:spcPct val="120000"/>
              </a:lnSpc>
              <a:spcAft>
                <a:spcPts val="400"/>
              </a:spcAft>
              <a:buClr>
                <a:srgbClr val="A2C617"/>
              </a:buClr>
            </a:pPr>
            <a:r>
              <a:rPr lang="de-DE" sz="5600" dirty="0"/>
              <a:t>Aber: Veröffentlichung von Rohdaten kann Teilnehmenden zum Nachteil gereichen – insbesondere bei qualitativen Daten (Interview-Transkripte, audiovisuelle Dokumente etc.)</a:t>
            </a:r>
          </a:p>
          <a:p>
            <a:pPr lvl="1">
              <a:lnSpc>
                <a:spcPct val="120000"/>
              </a:lnSpc>
              <a:spcAft>
                <a:spcPts val="400"/>
              </a:spcAft>
              <a:buClr>
                <a:srgbClr val="A2C617"/>
              </a:buClr>
            </a:pPr>
            <a:r>
              <a:rPr lang="de-DE" sz="5600" dirty="0"/>
              <a:t>Balance zwischen Integrität und Schadensvermeidung muss im Einzelfall gefunden werden</a:t>
            </a:r>
          </a:p>
          <a:p>
            <a:pPr lvl="1">
              <a:lnSpc>
                <a:spcPct val="120000"/>
              </a:lnSpc>
              <a:spcAft>
                <a:spcPts val="400"/>
              </a:spcAft>
              <a:buClr>
                <a:srgbClr val="A2C617"/>
              </a:buClr>
            </a:pPr>
            <a:r>
              <a:rPr lang="de-DE" sz="5600" dirty="0"/>
              <a:t>Ausschluss von Daten für Sekundärnutzung nur in begründeten Einzelfällen</a:t>
            </a:r>
          </a:p>
          <a:p>
            <a:pPr lvl="1">
              <a:lnSpc>
                <a:spcPct val="120000"/>
              </a:lnSpc>
              <a:spcAft>
                <a:spcPts val="400"/>
              </a:spcAft>
              <a:buClr>
                <a:srgbClr val="A2C617"/>
              </a:buClr>
            </a:pPr>
            <a:r>
              <a:rPr lang="de-DE" sz="5600" dirty="0"/>
              <a:t>Aufwand für Anonymisierung qualitativer Daten für die Sekundärnutzung oft sehr hoch im Vergleich zu quantitativen Daten</a:t>
            </a:r>
          </a:p>
        </p:txBody>
      </p:sp>
    </p:spTree>
    <p:extLst>
      <p:ext uri="{BB962C8B-B14F-4D97-AF65-F5344CB8AC3E}">
        <p14:creationId xmlns:p14="http://schemas.microsoft.com/office/powerpoint/2010/main" val="2368797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pPr marL="457200" indent="-457200">
              <a:buFont typeface="Wingdings"/>
              <a:buChar char="à"/>
            </a:pPr>
            <a:r>
              <a:rPr lang="de-DE" i="1" dirty="0">
                <a:sym typeface="Wingdings" panose="05000000000000000000" pitchFamily="2" charset="2"/>
              </a:rPr>
              <a:t>Arbeitsaufgabe 2 (Biografische Interviews mit Lehrkräften)</a:t>
            </a:r>
            <a:endParaRPr lang="de-DE" i="1" dirty="0"/>
          </a:p>
        </p:txBody>
      </p:sp>
      <p:sp>
        <p:nvSpPr>
          <p:cNvPr id="4" name="Rechteck 3"/>
          <p:cNvSpPr/>
          <p:nvPr/>
        </p:nvSpPr>
        <p:spPr>
          <a:xfrm>
            <a:off x="6156176" y="4371950"/>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29707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buFont typeface="+mj-lt"/>
              <a:buAutoNum type="arabicParenR" startAt="6"/>
            </a:pPr>
            <a:r>
              <a:rPr lang="de-DE"/>
              <a:t>Zentrale forschungsethische Prinzipien</a:t>
            </a:r>
            <a:endParaRPr lang="de-DE" dirty="0"/>
          </a:p>
        </p:txBody>
      </p:sp>
      <p:sp>
        <p:nvSpPr>
          <p:cNvPr id="3" name="Inhaltsplatzhalter 2"/>
          <p:cNvSpPr>
            <a:spLocks noGrp="1"/>
          </p:cNvSpPr>
          <p:nvPr>
            <p:ph idx="1"/>
          </p:nvPr>
        </p:nvSpPr>
        <p:spPr>
          <a:xfrm>
            <a:off x="731584" y="1265510"/>
            <a:ext cx="7224792" cy="3682504"/>
          </a:xfrm>
        </p:spPr>
        <p:txBody>
          <a:bodyPr>
            <a:noAutofit/>
          </a:bodyPr>
          <a:lstStyle/>
          <a:p>
            <a:pPr marL="0" indent="0">
              <a:spcAft>
                <a:spcPts val="300"/>
              </a:spcAft>
              <a:buClr>
                <a:schemeClr val="bg1">
                  <a:lumMod val="85000"/>
                </a:schemeClr>
              </a:buClr>
              <a:buNone/>
            </a:pPr>
            <a:r>
              <a:rPr lang="de-DE" sz="1400" b="1" dirty="0">
                <a:solidFill>
                  <a:schemeClr val="bg1">
                    <a:lumMod val="85000"/>
                  </a:schemeClr>
                </a:solidFill>
              </a:rPr>
              <a:t>6.1)  Wissenschaftliche Güte und Integrität der Forschenden</a:t>
            </a:r>
          </a:p>
          <a:p>
            <a:pPr>
              <a:buClr>
                <a:schemeClr val="bg1">
                  <a:lumMod val="85000"/>
                </a:schemeClr>
              </a:buClr>
            </a:pPr>
            <a:r>
              <a:rPr lang="de-DE" sz="1200" dirty="0">
                <a:solidFill>
                  <a:schemeClr val="bg1">
                    <a:lumMod val="85000"/>
                  </a:schemeClr>
                </a:solidFill>
              </a:rPr>
              <a:t>Allgemeine wissenschaftliche Standards</a:t>
            </a:r>
          </a:p>
          <a:p>
            <a:pPr>
              <a:buClr>
                <a:schemeClr val="bg1">
                  <a:lumMod val="85000"/>
                </a:schemeClr>
              </a:buClr>
            </a:pPr>
            <a:r>
              <a:rPr lang="de-DE" sz="1200" dirty="0">
                <a:solidFill>
                  <a:schemeClr val="bg1">
                    <a:lumMod val="85000"/>
                  </a:schemeClr>
                </a:solidFill>
              </a:rPr>
              <a:t>Integrität der Forschenden</a:t>
            </a:r>
          </a:p>
          <a:p>
            <a:pPr>
              <a:buClr>
                <a:schemeClr val="bg1">
                  <a:lumMod val="85000"/>
                </a:schemeClr>
              </a:buClr>
            </a:pPr>
            <a:r>
              <a:rPr lang="de-DE" sz="1200" dirty="0">
                <a:solidFill>
                  <a:schemeClr val="bg1">
                    <a:lumMod val="85000"/>
                  </a:schemeClr>
                </a:solidFill>
              </a:rPr>
              <a:t>Dokumentation, Archivierung, Sekundärnutzung</a:t>
            </a:r>
          </a:p>
          <a:p>
            <a:pPr marL="0" indent="0">
              <a:spcBef>
                <a:spcPts val="1000"/>
              </a:spcBef>
              <a:spcAft>
                <a:spcPts val="300"/>
              </a:spcAft>
              <a:buClr>
                <a:srgbClr val="A2C617"/>
              </a:buClr>
              <a:buNone/>
            </a:pPr>
            <a:r>
              <a:rPr lang="de-DE" sz="2200" b="1" dirty="0">
                <a:solidFill>
                  <a:srgbClr val="A2C617"/>
                </a:solidFill>
              </a:rPr>
              <a:t>6.2) Vermeiden von Schaden</a:t>
            </a:r>
          </a:p>
          <a:p>
            <a:pPr>
              <a:buClr>
                <a:srgbClr val="A2C617"/>
              </a:buClr>
            </a:pPr>
            <a:r>
              <a:rPr lang="de-DE" sz="1800" dirty="0"/>
              <a:t>Schutz der Studienteilnehmenden</a:t>
            </a:r>
          </a:p>
          <a:p>
            <a:pPr>
              <a:buClr>
                <a:srgbClr val="A2C617"/>
              </a:buClr>
            </a:pPr>
            <a:r>
              <a:rPr lang="de-DE" sz="1800" dirty="0"/>
              <a:t>Schutz der Forschenden</a:t>
            </a:r>
          </a:p>
          <a:p>
            <a:pPr marL="0" indent="0">
              <a:spcBef>
                <a:spcPts val="1000"/>
              </a:spcBef>
              <a:spcAft>
                <a:spcPts val="300"/>
              </a:spcAft>
              <a:buClr>
                <a:schemeClr val="bg1">
                  <a:lumMod val="85000"/>
                </a:schemeClr>
              </a:buClr>
              <a:buNone/>
            </a:pPr>
            <a:r>
              <a:rPr lang="de-DE" sz="1400" b="1" dirty="0">
                <a:solidFill>
                  <a:schemeClr val="bg1">
                    <a:lumMod val="85000"/>
                  </a:schemeClr>
                </a:solidFill>
              </a:rPr>
              <a:t>6.3)  Informierte Einwilligung</a:t>
            </a:r>
          </a:p>
          <a:p>
            <a:pPr>
              <a:buClr>
                <a:schemeClr val="bg1">
                  <a:lumMod val="85000"/>
                </a:schemeClr>
              </a:buClr>
            </a:pPr>
            <a:r>
              <a:rPr lang="de-DE" sz="1200" dirty="0">
                <a:solidFill>
                  <a:schemeClr val="bg1">
                    <a:lumMod val="85000"/>
                  </a:schemeClr>
                </a:solidFill>
              </a:rPr>
              <a:t>Information</a:t>
            </a:r>
          </a:p>
          <a:p>
            <a:pPr>
              <a:buClr>
                <a:schemeClr val="bg1">
                  <a:lumMod val="85000"/>
                </a:schemeClr>
              </a:buClr>
            </a:pPr>
            <a:r>
              <a:rPr lang="de-DE" sz="1200" dirty="0">
                <a:solidFill>
                  <a:schemeClr val="bg1">
                    <a:lumMod val="85000"/>
                  </a:schemeClr>
                </a:solidFill>
              </a:rPr>
              <a:t>Freiwilligkeit der Teilnahme</a:t>
            </a:r>
          </a:p>
          <a:p>
            <a:pPr>
              <a:buClr>
                <a:schemeClr val="bg1">
                  <a:lumMod val="85000"/>
                </a:schemeClr>
              </a:buClr>
            </a:pPr>
            <a:r>
              <a:rPr lang="de-DE" sz="1200" dirty="0">
                <a:solidFill>
                  <a:schemeClr val="bg1">
                    <a:lumMod val="85000"/>
                  </a:schemeClr>
                </a:solidFill>
              </a:rPr>
              <a:t>Entscheidungskompetenz und Einwilligungsfähigkeit</a:t>
            </a:r>
          </a:p>
          <a:p>
            <a:pPr>
              <a:buClr>
                <a:schemeClr val="bg1">
                  <a:lumMod val="85000"/>
                </a:schemeClr>
              </a:buClr>
            </a:pPr>
            <a:r>
              <a:rPr lang="de-DE" sz="1400" dirty="0">
                <a:solidFill>
                  <a:schemeClr val="bg1">
                    <a:lumMod val="85000"/>
                  </a:schemeClr>
                </a:solidFill>
              </a:rPr>
              <a:t>Form der Einwilligung</a:t>
            </a:r>
          </a:p>
        </p:txBody>
      </p:sp>
    </p:spTree>
    <p:extLst>
      <p:ext uri="{BB962C8B-B14F-4D97-AF65-F5344CB8AC3E}">
        <p14:creationId xmlns:p14="http://schemas.microsoft.com/office/powerpoint/2010/main" val="3227791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1" y="519606"/>
            <a:ext cx="7437944" cy="756000"/>
          </a:xfrm>
        </p:spPr>
        <p:txBody>
          <a:bodyPr>
            <a:normAutofit fontScale="90000"/>
          </a:bodyPr>
          <a:lstStyle/>
          <a:p>
            <a:pPr marL="719138" indent="-719138">
              <a:buNone/>
            </a:pPr>
            <a:r>
              <a:rPr lang="de-DE" dirty="0">
                <a:solidFill>
                  <a:srgbClr val="A2C617"/>
                </a:solidFill>
              </a:rPr>
              <a:t>6.2)	Vermeiden von Schaden:</a:t>
            </a:r>
            <a:br>
              <a:rPr lang="de-DE" dirty="0">
                <a:solidFill>
                  <a:srgbClr val="A2C617"/>
                </a:solidFill>
              </a:rPr>
            </a:br>
            <a:r>
              <a:rPr lang="de-DE" dirty="0">
                <a:solidFill>
                  <a:srgbClr val="A2C617"/>
                </a:solidFill>
              </a:rPr>
              <a:t>Schutz von Studienteilnehmenden (1)</a:t>
            </a:r>
          </a:p>
        </p:txBody>
      </p:sp>
      <p:sp>
        <p:nvSpPr>
          <p:cNvPr id="3" name="Inhaltsplatzhalter 2"/>
          <p:cNvSpPr>
            <a:spLocks noGrp="1"/>
          </p:cNvSpPr>
          <p:nvPr>
            <p:ph idx="1"/>
          </p:nvPr>
        </p:nvSpPr>
        <p:spPr>
          <a:xfrm>
            <a:off x="396000" y="1411200"/>
            <a:ext cx="7173750" cy="3385598"/>
          </a:xfrm>
        </p:spPr>
        <p:txBody>
          <a:bodyPr>
            <a:noAutofit/>
          </a:bodyPr>
          <a:lstStyle/>
          <a:p>
            <a:pPr marL="558000" indent="0">
              <a:spcAft>
                <a:spcPts val="400"/>
              </a:spcAft>
              <a:buClr>
                <a:srgbClr val="A2C617"/>
              </a:buClr>
              <a:buNone/>
            </a:pPr>
            <a:r>
              <a:rPr lang="de-DE" sz="1800" dirty="0"/>
              <a:t>Personen, die an sozial- und wirtschaftswissenschaftlicher Forschung teilnehmen, sollten keine Schädigung erfahren.</a:t>
            </a:r>
          </a:p>
          <a:p>
            <a:pPr marL="558000" indent="0">
              <a:spcAft>
                <a:spcPts val="400"/>
              </a:spcAft>
              <a:buClr>
                <a:srgbClr val="A2C617"/>
              </a:buClr>
              <a:buNone/>
            </a:pPr>
            <a:r>
              <a:rPr lang="de-DE" sz="1800" dirty="0"/>
              <a:t>Mögliche Schädigungen:</a:t>
            </a:r>
          </a:p>
          <a:p>
            <a:pPr>
              <a:spcAft>
                <a:spcPts val="400"/>
              </a:spcAft>
              <a:buClr>
                <a:srgbClr val="A2C617"/>
              </a:buClr>
            </a:pPr>
            <a:r>
              <a:rPr lang="de-DE" sz="1800" dirty="0"/>
              <a:t>Beeinträchtigungen des körperlichen oder psychischen Wohlbefindens oder die Verursachung von seelischem oder körperlichen Leid</a:t>
            </a:r>
          </a:p>
          <a:p>
            <a:pPr>
              <a:spcAft>
                <a:spcPts val="400"/>
              </a:spcAft>
              <a:buClr>
                <a:srgbClr val="A2C617"/>
              </a:buClr>
            </a:pPr>
            <a:r>
              <a:rPr lang="de-DE" sz="1800" dirty="0"/>
              <a:t>Negative soziale, rechtliche und wirtschaftliche Folgen</a:t>
            </a:r>
          </a:p>
          <a:p>
            <a:pPr>
              <a:spcAft>
                <a:spcPts val="400"/>
              </a:spcAft>
              <a:buClr>
                <a:srgbClr val="A2C617"/>
              </a:buClr>
            </a:pPr>
            <a:r>
              <a:rPr lang="de-DE" sz="1800" dirty="0"/>
              <a:t>Materieller Schaden (bis hin zu strafrechtlichen Konsequenzen) durch die erhobenen Informationen </a:t>
            </a:r>
          </a:p>
        </p:txBody>
      </p:sp>
    </p:spTree>
    <p:extLst>
      <p:ext uri="{BB962C8B-B14F-4D97-AF65-F5344CB8AC3E}">
        <p14:creationId xmlns:p14="http://schemas.microsoft.com/office/powerpoint/2010/main" val="4141041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1" y="519606"/>
            <a:ext cx="7437944" cy="756000"/>
          </a:xfrm>
        </p:spPr>
        <p:txBody>
          <a:bodyPr>
            <a:normAutofit fontScale="90000"/>
          </a:bodyPr>
          <a:lstStyle/>
          <a:p>
            <a:pPr marL="719138" indent="-719138">
              <a:buNone/>
            </a:pPr>
            <a:r>
              <a:rPr lang="de-DE" dirty="0">
                <a:solidFill>
                  <a:srgbClr val="A2C617"/>
                </a:solidFill>
              </a:rPr>
              <a:t>6.2)	Vermeiden von Schaden:</a:t>
            </a:r>
            <a:br>
              <a:rPr lang="de-DE" dirty="0">
                <a:solidFill>
                  <a:srgbClr val="A2C617"/>
                </a:solidFill>
              </a:rPr>
            </a:br>
            <a:r>
              <a:rPr lang="de-DE" dirty="0">
                <a:solidFill>
                  <a:srgbClr val="A2C617"/>
                </a:solidFill>
              </a:rPr>
              <a:t>Schutz von Studienteilnehmenden (2)</a:t>
            </a:r>
          </a:p>
        </p:txBody>
      </p:sp>
      <p:sp>
        <p:nvSpPr>
          <p:cNvPr id="3" name="Inhaltsplatzhalter 2"/>
          <p:cNvSpPr>
            <a:spLocks noGrp="1"/>
          </p:cNvSpPr>
          <p:nvPr>
            <p:ph idx="1"/>
          </p:nvPr>
        </p:nvSpPr>
        <p:spPr>
          <a:xfrm>
            <a:off x="396000" y="1411200"/>
            <a:ext cx="7128328" cy="3385598"/>
          </a:xfrm>
        </p:spPr>
        <p:txBody>
          <a:bodyPr>
            <a:noAutofit/>
          </a:bodyPr>
          <a:lstStyle/>
          <a:p>
            <a:pPr marL="558000" indent="0">
              <a:spcAft>
                <a:spcPts val="300"/>
              </a:spcAft>
              <a:buClr>
                <a:srgbClr val="A2C617"/>
              </a:buClr>
              <a:buNone/>
            </a:pPr>
            <a:r>
              <a:rPr lang="de-DE" sz="1600" dirty="0"/>
              <a:t>Auswahl an Ratschlägen für Forschende zur Schadensvermeidung bei der Datenerhebung:</a:t>
            </a:r>
          </a:p>
          <a:p>
            <a:pPr>
              <a:spcAft>
                <a:spcPts val="300"/>
              </a:spcAft>
              <a:buClr>
                <a:srgbClr val="A2C617"/>
              </a:buClr>
            </a:pPr>
            <a:r>
              <a:rPr lang="de-DE" sz="1500" dirty="0"/>
              <a:t>Bewusstsein der Mitarbeitenden für sensible Themenbereiche schaffen</a:t>
            </a:r>
          </a:p>
          <a:p>
            <a:pPr>
              <a:spcAft>
                <a:spcPts val="300"/>
              </a:spcAft>
              <a:buClr>
                <a:srgbClr val="A2C617"/>
              </a:buClr>
            </a:pPr>
            <a:r>
              <a:rPr lang="de-DE" sz="1500" dirty="0"/>
              <a:t>Sensiblen Einstieg in potentiell problematische Themen wählen</a:t>
            </a:r>
          </a:p>
          <a:p>
            <a:pPr>
              <a:spcAft>
                <a:spcPts val="300"/>
              </a:spcAft>
              <a:buClr>
                <a:srgbClr val="A2C617"/>
              </a:buClr>
            </a:pPr>
            <a:r>
              <a:rPr lang="de-DE" sz="1500" dirty="0"/>
              <a:t>Gutes Kommunikationsverhältnis und vertrauensvolle Beziehung zu den Teilnehmenden aufbauen</a:t>
            </a:r>
          </a:p>
          <a:p>
            <a:pPr>
              <a:spcAft>
                <a:spcPts val="300"/>
              </a:spcAft>
              <a:buClr>
                <a:srgbClr val="A2C617"/>
              </a:buClr>
            </a:pPr>
            <a:r>
              <a:rPr lang="de-DE" sz="1500" dirty="0"/>
              <a:t>Explizit auf Freiwilligkeit der Teilnahme und Nichtbeantwortung von Fragen hinweisen</a:t>
            </a:r>
          </a:p>
          <a:p>
            <a:pPr>
              <a:spcAft>
                <a:spcPts val="300"/>
              </a:spcAft>
              <a:buClr>
                <a:srgbClr val="A2C617"/>
              </a:buClr>
            </a:pPr>
            <a:r>
              <a:rPr lang="de-DE" sz="1500" dirty="0"/>
              <a:t>Bereitstellung von bzw. Verweis auf Beratungsangebote</a:t>
            </a:r>
          </a:p>
          <a:p>
            <a:pPr>
              <a:spcAft>
                <a:spcPts val="300"/>
              </a:spcAft>
              <a:buClr>
                <a:srgbClr val="A2C617"/>
              </a:buClr>
            </a:pPr>
            <a:r>
              <a:rPr lang="de-DE" sz="1500" dirty="0"/>
              <a:t>Angemessene Reaktion zeigen, notfalls Abbruch der Forschungssituation bei psychischer Belastung </a:t>
            </a:r>
          </a:p>
        </p:txBody>
      </p:sp>
    </p:spTree>
    <p:extLst>
      <p:ext uri="{BB962C8B-B14F-4D97-AF65-F5344CB8AC3E}">
        <p14:creationId xmlns:p14="http://schemas.microsoft.com/office/powerpoint/2010/main" val="311477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1" y="519606"/>
            <a:ext cx="7437944" cy="756000"/>
          </a:xfrm>
        </p:spPr>
        <p:txBody>
          <a:bodyPr>
            <a:normAutofit fontScale="90000"/>
          </a:bodyPr>
          <a:lstStyle/>
          <a:p>
            <a:pPr marL="719138" indent="-719138">
              <a:buNone/>
            </a:pPr>
            <a:r>
              <a:rPr lang="de-DE" dirty="0">
                <a:solidFill>
                  <a:srgbClr val="A2C617"/>
                </a:solidFill>
              </a:rPr>
              <a:t>6.2)	Vermeiden von Schaden:</a:t>
            </a:r>
            <a:br>
              <a:rPr lang="de-DE" dirty="0">
                <a:solidFill>
                  <a:srgbClr val="A2C617"/>
                </a:solidFill>
              </a:rPr>
            </a:br>
            <a:r>
              <a:rPr lang="de-DE" dirty="0">
                <a:solidFill>
                  <a:srgbClr val="A2C617"/>
                </a:solidFill>
              </a:rPr>
              <a:t>Schutz von Studienteilnehmenden (3)</a:t>
            </a:r>
          </a:p>
        </p:txBody>
      </p:sp>
      <p:sp>
        <p:nvSpPr>
          <p:cNvPr id="3" name="Inhaltsplatzhalter 2"/>
          <p:cNvSpPr>
            <a:spLocks noGrp="1"/>
          </p:cNvSpPr>
          <p:nvPr>
            <p:ph idx="1"/>
          </p:nvPr>
        </p:nvSpPr>
        <p:spPr>
          <a:xfrm>
            <a:off x="396000" y="1411200"/>
            <a:ext cx="7488368" cy="3385598"/>
          </a:xfrm>
        </p:spPr>
        <p:txBody>
          <a:bodyPr>
            <a:noAutofit/>
          </a:bodyPr>
          <a:lstStyle/>
          <a:p>
            <a:pPr marL="558000" indent="0">
              <a:spcAft>
                <a:spcPts val="400"/>
              </a:spcAft>
              <a:buClr>
                <a:srgbClr val="A2C617"/>
              </a:buClr>
              <a:buNone/>
            </a:pPr>
            <a:r>
              <a:rPr lang="de-DE" sz="1600" dirty="0"/>
              <a:t>Zentrale Maßnahme zur Vermeidung von Schädigung von Studienteilnehmenden:</a:t>
            </a:r>
          </a:p>
          <a:p>
            <a:pPr>
              <a:spcAft>
                <a:spcPts val="400"/>
              </a:spcAft>
              <a:buClr>
                <a:srgbClr val="A2C617"/>
              </a:buClr>
            </a:pPr>
            <a:r>
              <a:rPr lang="de-DE" sz="1600" b="1" dirty="0"/>
              <a:t>Anonymität </a:t>
            </a:r>
            <a:r>
              <a:rPr lang="de-DE" sz="1600" dirty="0"/>
              <a:t>und </a:t>
            </a:r>
            <a:r>
              <a:rPr lang="de-DE" sz="1600" b="1" dirty="0"/>
              <a:t>Vertraulichkeit</a:t>
            </a:r>
            <a:r>
              <a:rPr lang="de-DE" sz="1600" dirty="0"/>
              <a:t> der Daten. Je sensibler die Daten sind, um so mehr Umsicht ist beim Zugang und Umgang mit den Daten erforderlich.</a:t>
            </a:r>
          </a:p>
          <a:p>
            <a:pPr>
              <a:spcAft>
                <a:spcPts val="400"/>
              </a:spcAft>
              <a:buClr>
                <a:srgbClr val="A2C617"/>
              </a:buClr>
            </a:pPr>
            <a:r>
              <a:rPr lang="de-DE" sz="1600" dirty="0"/>
              <a:t>Schwierigkeiten bei </a:t>
            </a:r>
            <a:r>
              <a:rPr lang="de-DE" sz="1600" b="1" dirty="0"/>
              <a:t>qualitativer Forschung</a:t>
            </a:r>
            <a:r>
              <a:rPr lang="de-DE" sz="1600" dirty="0"/>
              <a:t>: </a:t>
            </a:r>
          </a:p>
          <a:p>
            <a:pPr lvl="1">
              <a:spcAft>
                <a:spcPts val="300"/>
              </a:spcAft>
              <a:buClr>
                <a:srgbClr val="A2C617"/>
              </a:buClr>
            </a:pPr>
            <a:r>
              <a:rPr lang="de-DE" sz="1300" dirty="0"/>
              <a:t>Anonymisierung der Rohdaten nur mit erheblichem Aufwand oder gar nicht (Bedeutungsverlust; Kontextualisierung der Daten) möglich; </a:t>
            </a:r>
          </a:p>
          <a:p>
            <a:pPr lvl="1">
              <a:spcAft>
                <a:spcPts val="300"/>
              </a:spcAft>
              <a:buClr>
                <a:srgbClr val="A2C617"/>
              </a:buClr>
            </a:pPr>
            <a:r>
              <a:rPr lang="de-DE" sz="1300" dirty="0"/>
              <a:t>Inwieweit ist Anonymisierung ohne Bedeutungsverlust umsetzbar?</a:t>
            </a:r>
          </a:p>
          <a:p>
            <a:pPr lvl="1">
              <a:spcAft>
                <a:spcPts val="300"/>
              </a:spcAft>
              <a:buClr>
                <a:srgbClr val="A2C617"/>
              </a:buClr>
            </a:pPr>
            <a:r>
              <a:rPr lang="de-DE" sz="1300" dirty="0"/>
              <a:t>Probleme hinsichtlich Veröffentlichung und digitaler Archivierung qualitativer Daten</a:t>
            </a:r>
          </a:p>
          <a:p>
            <a:pPr lvl="1">
              <a:spcAft>
                <a:spcPts val="300"/>
              </a:spcAft>
              <a:buClr>
                <a:srgbClr val="A2C617"/>
              </a:buClr>
            </a:pPr>
            <a:r>
              <a:rPr lang="de-DE" sz="1300" dirty="0"/>
              <a:t>Abwägen zwischen dem Verlust an heuristischem Wert, Sensibilität und </a:t>
            </a:r>
            <a:r>
              <a:rPr lang="de-DE" sz="1300" dirty="0" err="1"/>
              <a:t>antizipierbaren</a:t>
            </a:r>
            <a:r>
              <a:rPr lang="de-DE" sz="1300" dirty="0"/>
              <a:t> Schädigungspotential der Daten </a:t>
            </a:r>
          </a:p>
        </p:txBody>
      </p:sp>
    </p:spTree>
    <p:extLst>
      <p:ext uri="{BB962C8B-B14F-4D97-AF65-F5344CB8AC3E}">
        <p14:creationId xmlns:p14="http://schemas.microsoft.com/office/powerpoint/2010/main" val="2842098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1" y="519606"/>
            <a:ext cx="7437944" cy="756000"/>
          </a:xfrm>
        </p:spPr>
        <p:txBody>
          <a:bodyPr>
            <a:normAutofit fontScale="90000"/>
          </a:bodyPr>
          <a:lstStyle/>
          <a:p>
            <a:pPr marL="719138" indent="-719138">
              <a:buNone/>
            </a:pPr>
            <a:r>
              <a:rPr lang="de-DE" dirty="0">
                <a:solidFill>
                  <a:srgbClr val="A2C617"/>
                </a:solidFill>
              </a:rPr>
              <a:t>6.2)	Schutz von Studienteilnehmenden oder spezifischen Personengruppen (4)</a:t>
            </a:r>
          </a:p>
        </p:txBody>
      </p:sp>
      <p:sp>
        <p:nvSpPr>
          <p:cNvPr id="3" name="Inhaltsplatzhalter 2"/>
          <p:cNvSpPr>
            <a:spLocks noGrp="1"/>
          </p:cNvSpPr>
          <p:nvPr>
            <p:ph idx="1"/>
          </p:nvPr>
        </p:nvSpPr>
        <p:spPr>
          <a:xfrm>
            <a:off x="396000" y="1411200"/>
            <a:ext cx="7416360" cy="3385598"/>
          </a:xfrm>
        </p:spPr>
        <p:txBody>
          <a:bodyPr>
            <a:noAutofit/>
          </a:bodyPr>
          <a:lstStyle/>
          <a:p>
            <a:pPr marL="558000" indent="0">
              <a:spcAft>
                <a:spcPts val="200"/>
              </a:spcAft>
              <a:buClr>
                <a:srgbClr val="A2C617"/>
              </a:buClr>
              <a:buNone/>
            </a:pPr>
            <a:r>
              <a:rPr lang="de-DE" sz="1700" dirty="0"/>
              <a:t>Schutz vor sozialen und ökonomischen Risiken</a:t>
            </a:r>
          </a:p>
          <a:p>
            <a:pPr>
              <a:spcAft>
                <a:spcPts val="200"/>
              </a:spcAft>
              <a:buClr>
                <a:srgbClr val="A2C617"/>
              </a:buClr>
            </a:pPr>
            <a:r>
              <a:rPr lang="de-DE" sz="1700" dirty="0">
                <a:solidFill>
                  <a:srgbClr val="000000"/>
                </a:solidFill>
              </a:rPr>
              <a:t>Ergebnisse können die Reputation einer bestimmten Personengruppe negativ beeinflussen, indem sie z.B. soziale Stereotype reproduzieren </a:t>
            </a:r>
          </a:p>
          <a:p>
            <a:pPr>
              <a:spcAft>
                <a:spcPts val="200"/>
              </a:spcAft>
              <a:buClr>
                <a:srgbClr val="A2C617"/>
              </a:buClr>
            </a:pPr>
            <a:r>
              <a:rPr lang="de-DE" sz="1700" dirty="0"/>
              <a:t>Frühzeitige Abschätzung schwierig, da vermeintlich unschuldige Fragen negative soziale Konsequenzen nach sich ziehen können</a:t>
            </a:r>
          </a:p>
          <a:p>
            <a:pPr>
              <a:spcAft>
                <a:spcPts val="200"/>
              </a:spcAft>
              <a:buClr>
                <a:srgbClr val="A2C617"/>
              </a:buClr>
            </a:pPr>
            <a:r>
              <a:rPr lang="de-DE" sz="1700" dirty="0"/>
              <a:t>Ausweitung der Erwägung einer möglichen Schädigung von Individuen auf die Gruppen und Gemeinschaften, denen sie angehören</a:t>
            </a:r>
          </a:p>
          <a:p>
            <a:pPr>
              <a:spcAft>
                <a:spcPts val="200"/>
              </a:spcAft>
              <a:buClr>
                <a:srgbClr val="A2C617"/>
              </a:buClr>
            </a:pPr>
            <a:r>
              <a:rPr lang="de-DE" sz="1700" dirty="0"/>
              <a:t>Problem gilt verstärkt bei Gruppen wie Geflüchteten, Kindern oder Jugendlichen sowie sozial Benachteiligten (Stigmatisierung, Marginalisierung)</a:t>
            </a:r>
          </a:p>
        </p:txBody>
      </p:sp>
    </p:spTree>
    <p:extLst>
      <p:ext uri="{BB962C8B-B14F-4D97-AF65-F5344CB8AC3E}">
        <p14:creationId xmlns:p14="http://schemas.microsoft.com/office/powerpoint/2010/main" val="278835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dirty="0"/>
              <a:t>Fallbeispiel: </a:t>
            </a:r>
            <a:r>
              <a:rPr lang="de-DE" dirty="0" err="1"/>
              <a:t>Tuskegee</a:t>
            </a:r>
            <a:r>
              <a:rPr lang="de-DE" dirty="0"/>
              <a:t>-Syphilis-Studie</a:t>
            </a:r>
          </a:p>
        </p:txBody>
      </p:sp>
      <p:sp>
        <p:nvSpPr>
          <p:cNvPr id="3" name="Inhaltsplatzhalter 2"/>
          <p:cNvSpPr>
            <a:spLocks noGrp="1"/>
          </p:cNvSpPr>
          <p:nvPr>
            <p:ph idx="1"/>
          </p:nvPr>
        </p:nvSpPr>
        <p:spPr>
          <a:xfrm>
            <a:off x="234000" y="1272159"/>
            <a:ext cx="7938400" cy="3675855"/>
          </a:xfrm>
        </p:spPr>
        <p:txBody>
          <a:bodyPr numCol="2" spcCol="288000">
            <a:normAutofit fontScale="47500" lnSpcReduction="20000"/>
          </a:bodyPr>
          <a:lstStyle/>
          <a:p>
            <a:pPr>
              <a:lnSpc>
                <a:spcPct val="130000"/>
              </a:lnSpc>
              <a:spcAft>
                <a:spcPts val="300"/>
              </a:spcAft>
            </a:pPr>
            <a:r>
              <a:rPr lang="de-DE" sz="2900" dirty="0"/>
              <a:t>Die </a:t>
            </a:r>
            <a:r>
              <a:rPr lang="de-DE" sz="2900" dirty="0" err="1"/>
              <a:t>Tuskegee</a:t>
            </a:r>
            <a:r>
              <a:rPr lang="de-DE" sz="2900" dirty="0"/>
              <a:t>-Syphilis-Studie stellt einen der größten Skandale der medizinischen Forschung in den USA dar. Die Studie wurde von 1932-1972 in </a:t>
            </a:r>
            <a:r>
              <a:rPr lang="de-DE" sz="2900" dirty="0" err="1"/>
              <a:t>Tuskegee</a:t>
            </a:r>
            <a:r>
              <a:rPr lang="de-DE" sz="2900" dirty="0"/>
              <a:t>, Alabama, durchgeführt. Untersucht wurde der natürliche Verlauf der Syphilis – zu einer Zeit als bereits bekannt war, dass die Krankheit zu Blindheit und zum Tod führen kann. Die überwiegend afroamerikanischen Landarbeiter, die an der Studie teilnahmen, wurden nicht über die Risiken informiert und sie wurden auch nicht mit Penizillin behandelt, als dieses Medikament verfügbar war. Die Probanden, die angeblich an „schlechtem Blut“ litten, wurden mit dem Versprechen geködert, dass sie kostenlos behandelt würden. In Wahrheit erhielten sie aber keine wirksame Behandlung und wurden auch davon abgehalten, andere Ärzte zu konsultieren. Die Studie wurde erst 1972 gestoppt, als der Skandal durch die Presse bekannt wurde – bis dahin waren bereits über 100 Personen, die an der Studie teilgenommen hatten, an den direkten oder indirekten Folgen der nicht behandelten Syphilis verstorben.</a:t>
            </a:r>
          </a:p>
          <a:p>
            <a:endParaRPr lang="de-DE" dirty="0"/>
          </a:p>
          <a:p>
            <a:endParaRPr lang="de-DE" sz="2000" dirty="0"/>
          </a:p>
          <a:p>
            <a:r>
              <a:rPr lang="de-DE" sz="2000" dirty="0">
                <a:solidFill>
                  <a:schemeClr val="bg1">
                    <a:lumMod val="50000"/>
                  </a:schemeClr>
                </a:solidFill>
              </a:rPr>
              <a:t>Quellen: H. von Unger (2014), J. Jones (1993)</a:t>
            </a:r>
          </a:p>
        </p:txBody>
      </p:sp>
    </p:spTree>
    <p:extLst>
      <p:ext uri="{BB962C8B-B14F-4D97-AF65-F5344CB8AC3E}">
        <p14:creationId xmlns:p14="http://schemas.microsoft.com/office/powerpoint/2010/main" val="2022636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1" y="519606"/>
            <a:ext cx="7437944" cy="756000"/>
          </a:xfrm>
        </p:spPr>
        <p:txBody>
          <a:bodyPr>
            <a:normAutofit fontScale="90000"/>
          </a:bodyPr>
          <a:lstStyle/>
          <a:p>
            <a:pPr marL="719138" indent="-719138">
              <a:buNone/>
            </a:pPr>
            <a:r>
              <a:rPr lang="de-DE" dirty="0">
                <a:solidFill>
                  <a:srgbClr val="A2C617"/>
                </a:solidFill>
              </a:rPr>
              <a:t>6.2)	Vermeiden von Schaden:</a:t>
            </a:r>
            <a:br>
              <a:rPr lang="de-DE" dirty="0">
                <a:solidFill>
                  <a:srgbClr val="A2C617"/>
                </a:solidFill>
              </a:rPr>
            </a:br>
            <a:r>
              <a:rPr lang="de-DE" dirty="0">
                <a:solidFill>
                  <a:srgbClr val="A2C617"/>
                </a:solidFill>
              </a:rPr>
              <a:t>Schutz von Forschenden (1)</a:t>
            </a:r>
          </a:p>
        </p:txBody>
      </p:sp>
      <p:sp>
        <p:nvSpPr>
          <p:cNvPr id="3" name="Inhaltsplatzhalter 2"/>
          <p:cNvSpPr>
            <a:spLocks noGrp="1"/>
          </p:cNvSpPr>
          <p:nvPr>
            <p:ph idx="1"/>
          </p:nvPr>
        </p:nvSpPr>
        <p:spPr>
          <a:xfrm>
            <a:off x="396000" y="1411200"/>
            <a:ext cx="7416360" cy="3385598"/>
          </a:xfrm>
        </p:spPr>
        <p:txBody>
          <a:bodyPr>
            <a:noAutofit/>
          </a:bodyPr>
          <a:lstStyle/>
          <a:p>
            <a:pPr>
              <a:spcAft>
                <a:spcPts val="400"/>
              </a:spcAft>
              <a:buClr>
                <a:srgbClr val="A2C617"/>
              </a:buClr>
            </a:pPr>
            <a:r>
              <a:rPr lang="de-DE" sz="1800" dirty="0"/>
              <a:t>Konfrontation mit Schilderungen oder Beobachtungen körperlicher und psychischer Gewalt sind denkbar</a:t>
            </a:r>
          </a:p>
          <a:p>
            <a:pPr>
              <a:spcAft>
                <a:spcPts val="400"/>
              </a:spcAft>
              <a:buClr>
                <a:srgbClr val="A2C617"/>
              </a:buClr>
            </a:pPr>
            <a:r>
              <a:rPr lang="de-DE" sz="1800" dirty="0"/>
              <a:t>Schutzmaßnahmen (Schulungen, Hotline für Notfälle etc.) sind insbesondere für weniger erfahrene Forschende relevant</a:t>
            </a:r>
          </a:p>
          <a:p>
            <a:pPr>
              <a:spcAft>
                <a:spcPts val="400"/>
              </a:spcAft>
              <a:buClr>
                <a:srgbClr val="A2C617"/>
              </a:buClr>
            </a:pPr>
            <a:r>
              <a:rPr lang="de-DE" sz="1800" dirty="0"/>
              <a:t>Im Gegensatz zu z. B. Geistlichen kein Zeugnisverweigerungs-recht in den Sozial- und Wirtschaftswissenschaften</a:t>
            </a:r>
          </a:p>
          <a:p>
            <a:pPr>
              <a:spcAft>
                <a:spcPts val="400"/>
              </a:spcAft>
              <a:buClr>
                <a:srgbClr val="A2C617"/>
              </a:buClr>
            </a:pPr>
            <a:r>
              <a:rPr lang="de-DE" sz="1800" dirty="0"/>
              <a:t>Forschungsethisch gebotenes Schweigen kann zu strafrechtlichen Konsequenzen führen</a:t>
            </a:r>
          </a:p>
          <a:p>
            <a:pPr>
              <a:spcAft>
                <a:spcPts val="400"/>
              </a:spcAft>
              <a:buClr>
                <a:srgbClr val="A2C617"/>
              </a:buClr>
            </a:pPr>
            <a:r>
              <a:rPr lang="de-DE" sz="1800" dirty="0"/>
              <a:t>Zugesicherte Vertraulichkeit für Teilnehmende hat rechtlich möglicherweise keinen Bestand</a:t>
            </a:r>
          </a:p>
        </p:txBody>
      </p:sp>
    </p:spTree>
    <p:extLst>
      <p:ext uri="{BB962C8B-B14F-4D97-AF65-F5344CB8AC3E}">
        <p14:creationId xmlns:p14="http://schemas.microsoft.com/office/powerpoint/2010/main" val="299269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1" y="519606"/>
            <a:ext cx="7437944" cy="756000"/>
          </a:xfrm>
        </p:spPr>
        <p:txBody>
          <a:bodyPr>
            <a:normAutofit fontScale="90000"/>
          </a:bodyPr>
          <a:lstStyle/>
          <a:p>
            <a:pPr marL="719138" indent="-719138">
              <a:buNone/>
            </a:pPr>
            <a:r>
              <a:rPr lang="de-DE" dirty="0">
                <a:solidFill>
                  <a:srgbClr val="A2C617"/>
                </a:solidFill>
              </a:rPr>
              <a:t>6.2)	Vermeiden von Schaden:</a:t>
            </a:r>
            <a:br>
              <a:rPr lang="de-DE" dirty="0">
                <a:solidFill>
                  <a:srgbClr val="A2C617"/>
                </a:solidFill>
              </a:rPr>
            </a:br>
            <a:r>
              <a:rPr lang="de-DE" dirty="0">
                <a:solidFill>
                  <a:srgbClr val="A2C617"/>
                </a:solidFill>
              </a:rPr>
              <a:t>Schutz von Forschenden im Ausland (2)</a:t>
            </a:r>
          </a:p>
        </p:txBody>
      </p:sp>
      <p:sp>
        <p:nvSpPr>
          <p:cNvPr id="3" name="Inhaltsplatzhalter 2"/>
          <p:cNvSpPr>
            <a:spLocks noGrp="1"/>
          </p:cNvSpPr>
          <p:nvPr>
            <p:ph idx="1"/>
          </p:nvPr>
        </p:nvSpPr>
        <p:spPr>
          <a:xfrm>
            <a:off x="396000" y="1411200"/>
            <a:ext cx="7128328" cy="3385598"/>
          </a:xfrm>
        </p:spPr>
        <p:txBody>
          <a:bodyPr>
            <a:noAutofit/>
          </a:bodyPr>
          <a:lstStyle/>
          <a:p>
            <a:pPr marL="558000" indent="0">
              <a:spcAft>
                <a:spcPts val="400"/>
              </a:spcAft>
              <a:buClr>
                <a:srgbClr val="A2C617"/>
              </a:buClr>
              <a:buNone/>
            </a:pPr>
            <a:r>
              <a:rPr lang="de-DE" sz="1800" dirty="0"/>
              <a:t>Bei Forschungsaufenthalten im Ausland können weitere besondere Maßnahmen für den Schutz der Forschenden erforderlich sein, dies gilt insbesondere für weniger erfahrene Forschende.</a:t>
            </a:r>
          </a:p>
          <a:p>
            <a:pPr>
              <a:spcAft>
                <a:spcPts val="400"/>
              </a:spcAft>
              <a:buClr>
                <a:srgbClr val="A2C617"/>
              </a:buClr>
            </a:pPr>
            <a:r>
              <a:rPr lang="de-DE" sz="1400" dirty="0"/>
              <a:t>Je nach Sicherheitslage in der Untersuchungsregion müssen besondere Reise- und Sicherheitsvorkehrungen berücksichtigt werden (z.B. Reise- und Sicherheitshinweise des Auswärtigen Amtes, Eintragung in Krisenvorsorgeliste) </a:t>
            </a:r>
          </a:p>
          <a:p>
            <a:pPr>
              <a:spcAft>
                <a:spcPts val="400"/>
              </a:spcAft>
              <a:buClr>
                <a:srgbClr val="A2C617"/>
              </a:buClr>
            </a:pPr>
            <a:r>
              <a:rPr lang="de-DE" sz="1400" dirty="0"/>
              <a:t>Berücksichtigung länderspezifischer Risiken (z.B. Vermeidung unsicherer Beförderungsmittel, Beachtung von klimatischen Besonderheiten, Naturkatastrophen) und strafrechtlicher Bestimmungen</a:t>
            </a:r>
          </a:p>
          <a:p>
            <a:pPr>
              <a:spcAft>
                <a:spcPts val="400"/>
              </a:spcAft>
              <a:buClr>
                <a:srgbClr val="A2C617"/>
              </a:buClr>
            </a:pPr>
            <a:r>
              <a:rPr lang="de-DE" sz="1400" dirty="0"/>
              <a:t>Je nach Untersuchungsland ist die Berücksichtigung von spezifischen gesundheitlichen Maßnahmen und medizinischer Vorsorge erforderlich</a:t>
            </a:r>
          </a:p>
        </p:txBody>
      </p:sp>
    </p:spTree>
    <p:extLst>
      <p:ext uri="{BB962C8B-B14F-4D97-AF65-F5344CB8AC3E}">
        <p14:creationId xmlns:p14="http://schemas.microsoft.com/office/powerpoint/2010/main" val="2045874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0"/>
          </p:nvPr>
        </p:nvSpPr>
        <p:spPr/>
        <p:txBody>
          <a:bodyPr/>
          <a:lstStyle/>
          <a:p>
            <a:pPr marL="457200" indent="-457200">
              <a:buFont typeface="Wingdings"/>
              <a:buChar char="à"/>
            </a:pPr>
            <a:r>
              <a:rPr lang="de-DE" i="1" dirty="0">
                <a:sym typeface="Wingdings" panose="05000000000000000000" pitchFamily="2" charset="2"/>
              </a:rPr>
              <a:t>Arbeitsaufgabe 3 (Gesundheit von Geflüchteten)</a:t>
            </a:r>
            <a:endParaRPr lang="de-DE" i="1" dirty="0"/>
          </a:p>
        </p:txBody>
      </p:sp>
      <p:sp>
        <p:nvSpPr>
          <p:cNvPr id="6" name="Rechteck 5"/>
          <p:cNvSpPr/>
          <p:nvPr/>
        </p:nvSpPr>
        <p:spPr>
          <a:xfrm>
            <a:off x="4283968" y="4371950"/>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10055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buFont typeface="+mj-lt"/>
              <a:buAutoNum type="arabicParenR" startAt="6"/>
            </a:pPr>
            <a:r>
              <a:rPr lang="de-DE"/>
              <a:t>Zentrale forschungsethische Prinzipien</a:t>
            </a:r>
            <a:endParaRPr lang="de-DE" dirty="0"/>
          </a:p>
        </p:txBody>
      </p:sp>
      <p:sp>
        <p:nvSpPr>
          <p:cNvPr id="3" name="Inhaltsplatzhalter 2"/>
          <p:cNvSpPr>
            <a:spLocks noGrp="1"/>
          </p:cNvSpPr>
          <p:nvPr>
            <p:ph idx="1"/>
          </p:nvPr>
        </p:nvSpPr>
        <p:spPr>
          <a:xfrm>
            <a:off x="731584" y="1265510"/>
            <a:ext cx="7224792" cy="3682504"/>
          </a:xfrm>
        </p:spPr>
        <p:txBody>
          <a:bodyPr>
            <a:noAutofit/>
          </a:bodyPr>
          <a:lstStyle/>
          <a:p>
            <a:pPr marL="0" indent="0">
              <a:buClr>
                <a:schemeClr val="bg1">
                  <a:lumMod val="75000"/>
                </a:schemeClr>
              </a:buClr>
              <a:buNone/>
            </a:pPr>
            <a:r>
              <a:rPr lang="de-DE" sz="1400" b="1" dirty="0">
                <a:solidFill>
                  <a:schemeClr val="bg1">
                    <a:lumMod val="75000"/>
                  </a:schemeClr>
                </a:solidFill>
              </a:rPr>
              <a:t>6.1)  Wissenschaftliche Güte und Integrität der Forschenden</a:t>
            </a:r>
          </a:p>
          <a:p>
            <a:pPr>
              <a:buClr>
                <a:schemeClr val="bg1">
                  <a:lumMod val="75000"/>
                </a:schemeClr>
              </a:buClr>
            </a:pPr>
            <a:r>
              <a:rPr lang="de-DE" sz="1200" dirty="0">
                <a:solidFill>
                  <a:schemeClr val="bg1">
                    <a:lumMod val="75000"/>
                  </a:schemeClr>
                </a:solidFill>
              </a:rPr>
              <a:t>Allgemeine wissenschaftliche Standards</a:t>
            </a:r>
          </a:p>
          <a:p>
            <a:pPr>
              <a:buClr>
                <a:schemeClr val="bg1">
                  <a:lumMod val="75000"/>
                </a:schemeClr>
              </a:buClr>
            </a:pPr>
            <a:r>
              <a:rPr lang="de-DE" sz="1200" dirty="0">
                <a:solidFill>
                  <a:schemeClr val="bg1">
                    <a:lumMod val="75000"/>
                  </a:schemeClr>
                </a:solidFill>
              </a:rPr>
              <a:t>Integrität der Forschenden</a:t>
            </a:r>
          </a:p>
          <a:p>
            <a:pPr>
              <a:buClr>
                <a:schemeClr val="bg1">
                  <a:lumMod val="75000"/>
                </a:schemeClr>
              </a:buClr>
            </a:pPr>
            <a:r>
              <a:rPr lang="de-DE" sz="1200" dirty="0">
                <a:solidFill>
                  <a:schemeClr val="bg1">
                    <a:lumMod val="75000"/>
                  </a:schemeClr>
                </a:solidFill>
              </a:rPr>
              <a:t>Dokumentation, Archivierung, Sekundärnutzung</a:t>
            </a:r>
          </a:p>
          <a:p>
            <a:pPr marL="0" indent="0">
              <a:spcBef>
                <a:spcPts val="1000"/>
              </a:spcBef>
              <a:buClr>
                <a:schemeClr val="bg1">
                  <a:lumMod val="75000"/>
                </a:schemeClr>
              </a:buClr>
              <a:buNone/>
            </a:pPr>
            <a:r>
              <a:rPr lang="de-DE" sz="1400" b="1" dirty="0">
                <a:solidFill>
                  <a:schemeClr val="bg1">
                    <a:lumMod val="75000"/>
                  </a:schemeClr>
                </a:solidFill>
              </a:rPr>
              <a:t>6.2)  Vermeiden von Schaden</a:t>
            </a:r>
          </a:p>
          <a:p>
            <a:pPr>
              <a:buClr>
                <a:schemeClr val="bg1">
                  <a:lumMod val="75000"/>
                </a:schemeClr>
              </a:buClr>
            </a:pPr>
            <a:r>
              <a:rPr lang="de-DE" sz="1200" dirty="0">
                <a:solidFill>
                  <a:schemeClr val="bg1">
                    <a:lumMod val="75000"/>
                  </a:schemeClr>
                </a:solidFill>
              </a:rPr>
              <a:t>Schutz der Studienteilnehmenden</a:t>
            </a:r>
          </a:p>
          <a:p>
            <a:pPr>
              <a:buClr>
                <a:schemeClr val="bg1">
                  <a:lumMod val="75000"/>
                </a:schemeClr>
              </a:buClr>
            </a:pPr>
            <a:r>
              <a:rPr lang="de-DE" sz="1200" dirty="0">
                <a:solidFill>
                  <a:schemeClr val="bg1">
                    <a:lumMod val="75000"/>
                  </a:schemeClr>
                </a:solidFill>
              </a:rPr>
              <a:t>Schutz der Forschenden</a:t>
            </a:r>
          </a:p>
          <a:p>
            <a:pPr marL="0" indent="0">
              <a:spcBef>
                <a:spcPts val="1000"/>
              </a:spcBef>
              <a:buClr>
                <a:srgbClr val="A2C617"/>
              </a:buClr>
              <a:buNone/>
            </a:pPr>
            <a:r>
              <a:rPr lang="de-DE" sz="2200" b="1" dirty="0">
                <a:solidFill>
                  <a:srgbClr val="A2C617"/>
                </a:solidFill>
              </a:rPr>
              <a:t>6.3) Informierte Einwilligung</a:t>
            </a:r>
          </a:p>
          <a:p>
            <a:pPr>
              <a:buClr>
                <a:srgbClr val="A2C617"/>
              </a:buClr>
            </a:pPr>
            <a:r>
              <a:rPr lang="de-DE" sz="1800" dirty="0"/>
              <a:t>Information</a:t>
            </a:r>
          </a:p>
          <a:p>
            <a:pPr>
              <a:buClr>
                <a:srgbClr val="A2C617"/>
              </a:buClr>
            </a:pPr>
            <a:r>
              <a:rPr lang="de-DE" sz="1800" dirty="0"/>
              <a:t>Freiwilligkeit der Teilnahme</a:t>
            </a:r>
          </a:p>
          <a:p>
            <a:pPr>
              <a:buClr>
                <a:srgbClr val="A2C617"/>
              </a:buClr>
            </a:pPr>
            <a:r>
              <a:rPr lang="de-DE" sz="1800" dirty="0"/>
              <a:t>Entscheidungskompetenz und Einwilligungsfähigkeit</a:t>
            </a:r>
          </a:p>
          <a:p>
            <a:pPr>
              <a:buClr>
                <a:srgbClr val="A2C617"/>
              </a:buClr>
            </a:pPr>
            <a:r>
              <a:rPr lang="de-DE" sz="1800" dirty="0"/>
              <a:t>Form der Einwilligung</a:t>
            </a:r>
          </a:p>
        </p:txBody>
      </p:sp>
    </p:spTree>
    <p:extLst>
      <p:ext uri="{BB962C8B-B14F-4D97-AF65-F5344CB8AC3E}">
        <p14:creationId xmlns:p14="http://schemas.microsoft.com/office/powerpoint/2010/main" val="1080505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1" y="519606"/>
            <a:ext cx="7437944" cy="756000"/>
          </a:xfrm>
        </p:spPr>
        <p:txBody>
          <a:bodyPr>
            <a:normAutofit/>
          </a:bodyPr>
          <a:lstStyle/>
          <a:p>
            <a:pPr marL="719138" indent="-719138">
              <a:buNone/>
            </a:pPr>
            <a:r>
              <a:rPr lang="de-DE" dirty="0">
                <a:solidFill>
                  <a:srgbClr val="A2C617"/>
                </a:solidFill>
              </a:rPr>
              <a:t>6.3)	Informierte Einwilligung</a:t>
            </a:r>
          </a:p>
        </p:txBody>
      </p:sp>
      <p:sp>
        <p:nvSpPr>
          <p:cNvPr id="3" name="Inhaltsplatzhalter 2"/>
          <p:cNvSpPr>
            <a:spLocks noGrp="1"/>
          </p:cNvSpPr>
          <p:nvPr>
            <p:ph idx="1"/>
          </p:nvPr>
        </p:nvSpPr>
        <p:spPr>
          <a:xfrm>
            <a:off x="396000" y="1411200"/>
            <a:ext cx="7344352" cy="3385598"/>
          </a:xfrm>
        </p:spPr>
        <p:txBody>
          <a:bodyPr>
            <a:noAutofit/>
          </a:bodyPr>
          <a:lstStyle/>
          <a:p>
            <a:pPr>
              <a:spcAft>
                <a:spcPts val="400"/>
              </a:spcAft>
              <a:buClr>
                <a:srgbClr val="A2C617"/>
              </a:buClr>
            </a:pPr>
            <a:r>
              <a:rPr lang="de-DE" sz="2400" dirty="0"/>
              <a:t>Information</a:t>
            </a:r>
          </a:p>
          <a:p>
            <a:pPr>
              <a:spcAft>
                <a:spcPts val="400"/>
              </a:spcAft>
              <a:buClr>
                <a:srgbClr val="A2C617"/>
              </a:buClr>
            </a:pPr>
            <a:r>
              <a:rPr lang="de-DE" sz="2400" dirty="0"/>
              <a:t>Freiwilligkeit der Teilnahme</a:t>
            </a:r>
          </a:p>
          <a:p>
            <a:pPr>
              <a:spcAft>
                <a:spcPts val="400"/>
              </a:spcAft>
              <a:buClr>
                <a:srgbClr val="A2C617"/>
              </a:buClr>
            </a:pPr>
            <a:r>
              <a:rPr lang="de-DE" sz="2400" dirty="0"/>
              <a:t>Entscheidungskompetenz und Einwilligungsfähigkeit</a:t>
            </a:r>
          </a:p>
          <a:p>
            <a:pPr>
              <a:spcAft>
                <a:spcPts val="400"/>
              </a:spcAft>
              <a:buClr>
                <a:srgbClr val="A2C617"/>
              </a:buClr>
            </a:pPr>
            <a:r>
              <a:rPr lang="de-DE" sz="2400" dirty="0"/>
              <a:t>Form der Einwilligung</a:t>
            </a:r>
          </a:p>
        </p:txBody>
      </p:sp>
    </p:spTree>
    <p:extLst>
      <p:ext uri="{BB962C8B-B14F-4D97-AF65-F5344CB8AC3E}">
        <p14:creationId xmlns:p14="http://schemas.microsoft.com/office/powerpoint/2010/main" val="2174499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1" y="519606"/>
            <a:ext cx="7437944" cy="756000"/>
          </a:xfrm>
        </p:spPr>
        <p:txBody>
          <a:bodyPr>
            <a:normAutofit/>
          </a:bodyPr>
          <a:lstStyle/>
          <a:p>
            <a:pPr marL="719138" indent="-719138">
              <a:buNone/>
            </a:pPr>
            <a:r>
              <a:rPr lang="de-DE" dirty="0">
                <a:solidFill>
                  <a:srgbClr val="A2C617"/>
                </a:solidFill>
              </a:rPr>
              <a:t>6.3)	Informierte Einwilligung: Information</a:t>
            </a:r>
          </a:p>
        </p:txBody>
      </p:sp>
      <p:sp>
        <p:nvSpPr>
          <p:cNvPr id="3" name="Inhaltsplatzhalter 2"/>
          <p:cNvSpPr>
            <a:spLocks noGrp="1"/>
          </p:cNvSpPr>
          <p:nvPr>
            <p:ph idx="1"/>
          </p:nvPr>
        </p:nvSpPr>
        <p:spPr>
          <a:xfrm>
            <a:off x="396000" y="1267200"/>
            <a:ext cx="7920416" cy="3608806"/>
          </a:xfrm>
        </p:spPr>
        <p:txBody>
          <a:bodyPr>
            <a:noAutofit/>
          </a:bodyPr>
          <a:lstStyle/>
          <a:p>
            <a:pPr marL="558000" indent="0">
              <a:spcAft>
                <a:spcPts val="400"/>
              </a:spcAft>
              <a:buClr>
                <a:srgbClr val="A2C617"/>
              </a:buClr>
              <a:buNone/>
            </a:pPr>
            <a:r>
              <a:rPr lang="de-DE" sz="1800" dirty="0"/>
              <a:t>Teilnehmende sind über die </a:t>
            </a:r>
            <a:r>
              <a:rPr lang="de-DE" sz="1800" b="1" dirty="0"/>
              <a:t>Zielsetzung</a:t>
            </a:r>
            <a:r>
              <a:rPr lang="de-DE" sz="1800" dirty="0"/>
              <a:t> der</a:t>
            </a:r>
            <a:br>
              <a:rPr lang="de-DE" sz="1800" dirty="0"/>
            </a:br>
            <a:r>
              <a:rPr lang="de-DE" sz="1800" dirty="0"/>
              <a:t>Studie, das </a:t>
            </a:r>
            <a:r>
              <a:rPr lang="de-DE" sz="1800" b="1" dirty="0"/>
              <a:t>methodische Vorgehen</a:t>
            </a:r>
            <a:r>
              <a:rPr lang="de-DE" sz="1800" dirty="0"/>
              <a:t>, ihre </a:t>
            </a:r>
            <a:r>
              <a:rPr lang="de-DE" sz="1800" b="1" dirty="0"/>
              <a:t>Rechte</a:t>
            </a:r>
            <a:r>
              <a:rPr lang="de-DE" sz="1800" dirty="0"/>
              <a:t>,</a:t>
            </a:r>
            <a:br>
              <a:rPr lang="de-DE" sz="1800" dirty="0"/>
            </a:br>
            <a:r>
              <a:rPr lang="de-DE" sz="1800" dirty="0"/>
              <a:t>mögliche </a:t>
            </a:r>
            <a:r>
              <a:rPr lang="de-DE" sz="1800" b="1" dirty="0"/>
              <a:t>Risiken</a:t>
            </a:r>
            <a:r>
              <a:rPr lang="de-DE" sz="1800" dirty="0"/>
              <a:t> der Teilnahme, Maßnahmen zur </a:t>
            </a:r>
            <a:r>
              <a:rPr lang="de-DE" sz="1800" b="1" dirty="0"/>
              <a:t>Schadensvermeidung</a:t>
            </a:r>
            <a:r>
              <a:rPr lang="de-DE" sz="1800" dirty="0"/>
              <a:t> sowie den </a:t>
            </a:r>
            <a:r>
              <a:rPr lang="de-DE" sz="1800" b="1" dirty="0"/>
              <a:t>Datenschutz</a:t>
            </a:r>
            <a:br>
              <a:rPr lang="de-DE" sz="1800" dirty="0"/>
            </a:br>
            <a:r>
              <a:rPr lang="de-DE" sz="1800" dirty="0"/>
              <a:t>zu informieren.</a:t>
            </a:r>
          </a:p>
          <a:p>
            <a:pPr marL="558000" indent="0">
              <a:spcAft>
                <a:spcPts val="400"/>
              </a:spcAft>
              <a:buClr>
                <a:srgbClr val="A2C617"/>
              </a:buClr>
              <a:buNone/>
            </a:pPr>
            <a:r>
              <a:rPr lang="de-DE" sz="1800" dirty="0"/>
              <a:t>Aber…</a:t>
            </a:r>
          </a:p>
          <a:p>
            <a:pPr>
              <a:spcAft>
                <a:spcPts val="400"/>
              </a:spcAft>
              <a:buClr>
                <a:srgbClr val="A2C617"/>
              </a:buClr>
            </a:pPr>
            <a:r>
              <a:rPr lang="de-DE" sz="1600" dirty="0"/>
              <a:t>Es gibt kein </a:t>
            </a:r>
            <a:r>
              <a:rPr lang="de-DE" sz="1600" dirty="0" err="1"/>
              <a:t>disziplinenübergreifendes</a:t>
            </a:r>
            <a:r>
              <a:rPr lang="de-DE" sz="1600" dirty="0"/>
              <a:t> einheitliches</a:t>
            </a:r>
            <a:br>
              <a:rPr lang="de-DE" sz="1600" dirty="0"/>
            </a:br>
            <a:r>
              <a:rPr lang="de-DE" sz="1600" dirty="0"/>
              <a:t>Verständnis von „informierter Einwilligung“</a:t>
            </a:r>
          </a:p>
          <a:p>
            <a:pPr>
              <a:spcAft>
                <a:spcPts val="400"/>
              </a:spcAft>
              <a:buClr>
                <a:srgbClr val="A2C617"/>
              </a:buClr>
            </a:pPr>
            <a:r>
              <a:rPr lang="de-DE" sz="1600" dirty="0"/>
              <a:t>Täuschung z.B. ist in der Psychologie unter</a:t>
            </a:r>
            <a:br>
              <a:rPr lang="de-DE" sz="1600" dirty="0"/>
            </a:br>
            <a:r>
              <a:rPr lang="de-DE" sz="1600" dirty="0"/>
              <a:t>bestimmten Bedingungen erlaubt.</a:t>
            </a:r>
            <a:endParaRPr lang="de-DE" sz="1100" dirty="0"/>
          </a:p>
          <a:p>
            <a:pPr marL="558000" indent="0">
              <a:spcAft>
                <a:spcPts val="400"/>
              </a:spcAft>
              <a:buClr>
                <a:srgbClr val="A2C617"/>
              </a:buClr>
              <a:buNone/>
            </a:pPr>
            <a:endParaRPr lang="de-DE" sz="1100" dirty="0"/>
          </a:p>
          <a:p>
            <a:pPr marL="558000" indent="0">
              <a:spcAft>
                <a:spcPts val="400"/>
              </a:spcAft>
              <a:buClr>
                <a:srgbClr val="A2C617"/>
              </a:buClr>
              <a:buNone/>
            </a:pPr>
            <a:r>
              <a:rPr lang="de-DE" sz="1100" dirty="0">
                <a:solidFill>
                  <a:schemeClr val="bg1">
                    <a:lumMod val="50000"/>
                  </a:schemeClr>
                </a:solidFill>
              </a:rPr>
              <a:t>Quelle: </a:t>
            </a:r>
            <a:r>
              <a:rPr lang="de-DE" sz="1100" u="sng" dirty="0">
                <a:solidFill>
                  <a:schemeClr val="bg1">
                    <a:lumMod val="50000"/>
                  </a:schemeClr>
                </a:solidFill>
              </a:rPr>
              <a:t>http://zib.education/fileadmin/user_upload/Dokumente/Artikel/PISA_Brosch%C3%BCre_2018_final.pdf</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35358">
            <a:off x="6434414" y="1302365"/>
            <a:ext cx="2167820" cy="2861987"/>
          </a:xfrm>
          <a:prstGeom prst="rect">
            <a:avLst/>
          </a:prstGeom>
          <a:solidFill>
            <a:schemeClr val="bg1">
              <a:lumMod val="75000"/>
            </a:schemeClr>
          </a:solidFill>
          <a:ln w="6350">
            <a:solidFill>
              <a:schemeClr val="bg1">
                <a:lumMod val="65000"/>
              </a:schemeClr>
            </a:solidFill>
            <a:miter lim="800000"/>
            <a:headEnd/>
            <a:tailEnd/>
          </a:ln>
          <a:effectLst/>
          <a:extLst/>
        </p:spPr>
      </p:pic>
    </p:spTree>
    <p:extLst>
      <p:ext uri="{BB962C8B-B14F-4D97-AF65-F5344CB8AC3E}">
        <p14:creationId xmlns:p14="http://schemas.microsoft.com/office/powerpoint/2010/main" val="764182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1" y="519606"/>
            <a:ext cx="7437944" cy="756000"/>
          </a:xfrm>
        </p:spPr>
        <p:txBody>
          <a:bodyPr>
            <a:normAutofit fontScale="90000"/>
          </a:bodyPr>
          <a:lstStyle/>
          <a:p>
            <a:pPr marL="719138" indent="-719138">
              <a:buNone/>
            </a:pPr>
            <a:r>
              <a:rPr lang="de-DE" dirty="0">
                <a:solidFill>
                  <a:srgbClr val="A2C617"/>
                </a:solidFill>
              </a:rPr>
              <a:t>6.3)	Informierte Einwilligung:</a:t>
            </a:r>
            <a:br>
              <a:rPr lang="de-DE" dirty="0">
                <a:solidFill>
                  <a:srgbClr val="A2C617"/>
                </a:solidFill>
              </a:rPr>
            </a:br>
            <a:r>
              <a:rPr lang="de-DE" dirty="0">
                <a:solidFill>
                  <a:srgbClr val="A2C617"/>
                </a:solidFill>
              </a:rPr>
              <a:t>Freiwilligkeit der Teilnahme</a:t>
            </a:r>
          </a:p>
        </p:txBody>
      </p:sp>
      <p:sp>
        <p:nvSpPr>
          <p:cNvPr id="3" name="Inhaltsplatzhalter 2"/>
          <p:cNvSpPr>
            <a:spLocks noGrp="1"/>
          </p:cNvSpPr>
          <p:nvPr>
            <p:ph idx="1"/>
          </p:nvPr>
        </p:nvSpPr>
        <p:spPr>
          <a:xfrm>
            <a:off x="396000" y="1411200"/>
            <a:ext cx="6984312" cy="3608806"/>
          </a:xfrm>
        </p:spPr>
        <p:txBody>
          <a:bodyPr>
            <a:noAutofit/>
          </a:bodyPr>
          <a:lstStyle/>
          <a:p>
            <a:pPr>
              <a:spcAft>
                <a:spcPts val="400"/>
              </a:spcAft>
              <a:buClr>
                <a:srgbClr val="A2C617"/>
              </a:buClr>
            </a:pPr>
            <a:r>
              <a:rPr lang="de-DE" sz="1500" dirty="0"/>
              <a:t>Freiwilligkeit ist zentrales forschungs-</a:t>
            </a:r>
            <a:br>
              <a:rPr lang="de-DE" sz="1500" dirty="0"/>
            </a:br>
            <a:r>
              <a:rPr lang="de-DE" sz="1500" dirty="0"/>
              <a:t>ethisches Anliegen und gesetzlich verankert</a:t>
            </a:r>
            <a:br>
              <a:rPr lang="de-DE" sz="1500" dirty="0"/>
            </a:br>
            <a:r>
              <a:rPr lang="de-DE" sz="1500" dirty="0"/>
              <a:t>(informationelle Selbstbestimmung)</a:t>
            </a:r>
          </a:p>
          <a:p>
            <a:pPr>
              <a:spcAft>
                <a:spcPts val="400"/>
              </a:spcAft>
              <a:buClr>
                <a:srgbClr val="A2C617"/>
              </a:buClr>
            </a:pPr>
            <a:r>
              <a:rPr lang="de-DE" sz="1500" dirty="0"/>
              <a:t>Teilnehmende müssen, ohne Sanktionen</a:t>
            </a:r>
            <a:br>
              <a:rPr lang="de-DE" sz="1500" dirty="0"/>
            </a:br>
            <a:r>
              <a:rPr lang="de-DE" sz="1500" dirty="0"/>
              <a:t>fürchten zu müssen, jederzeit die Teilnahme</a:t>
            </a:r>
            <a:br>
              <a:rPr lang="de-DE" sz="1500" dirty="0"/>
            </a:br>
            <a:r>
              <a:rPr lang="de-DE" sz="1500" dirty="0"/>
              <a:t>beenden können </a:t>
            </a:r>
          </a:p>
          <a:p>
            <a:pPr>
              <a:spcAft>
                <a:spcPts val="400"/>
              </a:spcAft>
              <a:buClr>
                <a:srgbClr val="A2C617"/>
              </a:buClr>
            </a:pPr>
            <a:r>
              <a:rPr lang="de-DE" sz="1500" dirty="0"/>
              <a:t>Freiwilligkeit kann problematisch sein, wenn</a:t>
            </a:r>
            <a:br>
              <a:rPr lang="de-DE" sz="1500" dirty="0"/>
            </a:br>
            <a:r>
              <a:rPr lang="de-DE" sz="1500" dirty="0"/>
              <a:t> Abhängigkeitsverhältnisse bestehen </a:t>
            </a:r>
            <a:br>
              <a:rPr lang="de-DE" sz="1500" dirty="0"/>
            </a:br>
            <a:r>
              <a:rPr lang="de-DE" sz="1500" dirty="0"/>
              <a:t>(etwa zwischen Lehrenden und Studierenden)</a:t>
            </a:r>
          </a:p>
          <a:p>
            <a:pPr>
              <a:spcAft>
                <a:spcPts val="400"/>
              </a:spcAft>
              <a:buClr>
                <a:srgbClr val="A2C617"/>
              </a:buClr>
            </a:pPr>
            <a:r>
              <a:rPr lang="de-DE" sz="1500" u="sng" dirty="0"/>
              <a:t>Ausnahme:</a:t>
            </a:r>
            <a:r>
              <a:rPr lang="de-DE" sz="1500" dirty="0"/>
              <a:t> Keine Einwilligung bei gesetzlich angeordneter Datenerhebung, z. B. Zensus, amtliche Statistik</a:t>
            </a:r>
          </a:p>
          <a:p>
            <a:pPr>
              <a:spcAft>
                <a:spcPts val="400"/>
              </a:spcAft>
              <a:buClr>
                <a:srgbClr val="A2C617"/>
              </a:buClr>
            </a:pPr>
            <a:endParaRPr lang="de-DE" sz="1100" dirty="0"/>
          </a:p>
          <a:p>
            <a:pPr marL="558000" indent="0">
              <a:spcAft>
                <a:spcPts val="400"/>
              </a:spcAft>
              <a:buClr>
                <a:srgbClr val="A2C617"/>
              </a:buClr>
              <a:buNone/>
            </a:pPr>
            <a:r>
              <a:rPr lang="de-DE" sz="1100" dirty="0">
                <a:solidFill>
                  <a:schemeClr val="bg1">
                    <a:lumMod val="50000"/>
                  </a:schemeClr>
                </a:solidFill>
              </a:rPr>
              <a:t>Quelle: Verbund Forschungsdaten Bildung (2018):</a:t>
            </a:r>
            <a:br>
              <a:rPr lang="de-DE" sz="1100" dirty="0">
                <a:solidFill>
                  <a:schemeClr val="bg1">
                    <a:lumMod val="50000"/>
                  </a:schemeClr>
                </a:solidFill>
              </a:rPr>
            </a:br>
            <a:r>
              <a:rPr lang="de-DE" sz="1100" dirty="0">
                <a:solidFill>
                  <a:schemeClr val="bg1">
                    <a:lumMod val="50000"/>
                  </a:schemeClr>
                </a:solidFill>
              </a:rPr>
              <a:t>Formulierungsbeispiele für „informierte Einwilligungen“. Version 2.0 </a:t>
            </a:r>
            <a:r>
              <a:rPr lang="de-DE" sz="1100" dirty="0" err="1">
                <a:solidFill>
                  <a:schemeClr val="bg1">
                    <a:lumMod val="50000"/>
                  </a:schemeClr>
                </a:solidFill>
              </a:rPr>
              <a:t>fdb</a:t>
            </a:r>
            <a:r>
              <a:rPr lang="de-DE" sz="1100" i="1" dirty="0" err="1">
                <a:solidFill>
                  <a:schemeClr val="bg1">
                    <a:lumMod val="50000"/>
                  </a:schemeClr>
                </a:solidFill>
              </a:rPr>
              <a:t>info</a:t>
            </a:r>
            <a:r>
              <a:rPr lang="de-DE" sz="1100" dirty="0">
                <a:solidFill>
                  <a:schemeClr val="bg1">
                    <a:lumMod val="50000"/>
                  </a:schemeClr>
                </a:solidFill>
              </a:rPr>
              <a:t> Nr. 4</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552" y="1127068"/>
            <a:ext cx="3614360" cy="156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7986" y="627534"/>
            <a:ext cx="3411763" cy="329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hteck 10"/>
          <p:cNvSpPr/>
          <p:nvPr/>
        </p:nvSpPr>
        <p:spPr>
          <a:xfrm>
            <a:off x="5202183" y="627534"/>
            <a:ext cx="3618290" cy="216024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6194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0" y="519606"/>
            <a:ext cx="8590071" cy="756000"/>
          </a:xfrm>
        </p:spPr>
        <p:txBody>
          <a:bodyPr>
            <a:normAutofit fontScale="90000"/>
          </a:bodyPr>
          <a:lstStyle/>
          <a:p>
            <a:pPr marL="719138" indent="-719138">
              <a:buNone/>
            </a:pPr>
            <a:r>
              <a:rPr lang="de-DE" dirty="0">
                <a:solidFill>
                  <a:srgbClr val="A2C617"/>
                </a:solidFill>
              </a:rPr>
              <a:t>6.3)	Informierte Einwilligung:</a:t>
            </a:r>
            <a:br>
              <a:rPr lang="de-DE" dirty="0">
                <a:solidFill>
                  <a:srgbClr val="A2C617"/>
                </a:solidFill>
              </a:rPr>
            </a:br>
            <a:r>
              <a:rPr lang="de-DE" dirty="0">
                <a:solidFill>
                  <a:srgbClr val="A2C617"/>
                </a:solidFill>
              </a:rPr>
              <a:t>Entscheidungskompetenz &amp; Einwilligungsfähigkeit</a:t>
            </a:r>
          </a:p>
        </p:txBody>
      </p:sp>
      <p:sp>
        <p:nvSpPr>
          <p:cNvPr id="3" name="Inhaltsplatzhalter 2"/>
          <p:cNvSpPr>
            <a:spLocks noGrp="1"/>
          </p:cNvSpPr>
          <p:nvPr>
            <p:ph idx="1"/>
          </p:nvPr>
        </p:nvSpPr>
        <p:spPr>
          <a:xfrm>
            <a:off x="396000" y="1411200"/>
            <a:ext cx="7056320" cy="3608806"/>
          </a:xfrm>
        </p:spPr>
        <p:txBody>
          <a:bodyPr>
            <a:noAutofit/>
          </a:bodyPr>
          <a:lstStyle/>
          <a:p>
            <a:pPr>
              <a:spcAft>
                <a:spcPts val="400"/>
              </a:spcAft>
              <a:buClr>
                <a:srgbClr val="A2C617"/>
              </a:buClr>
            </a:pPr>
            <a:r>
              <a:rPr lang="de-DE" sz="1800" dirty="0"/>
              <a:t>Informierte Einwilligung dient der Achtung der Autonomie der Teilnehmenden</a:t>
            </a:r>
          </a:p>
          <a:p>
            <a:pPr>
              <a:spcAft>
                <a:spcPts val="400"/>
              </a:spcAft>
              <a:buClr>
                <a:srgbClr val="A2C617"/>
              </a:buClr>
            </a:pPr>
            <a:r>
              <a:rPr lang="de-DE" sz="1800" dirty="0"/>
              <a:t>Sprachliche und kulturelle Barrieren können zu Problemen führen</a:t>
            </a:r>
          </a:p>
          <a:p>
            <a:pPr>
              <a:spcAft>
                <a:spcPts val="400"/>
              </a:spcAft>
              <a:buClr>
                <a:srgbClr val="A2C617"/>
              </a:buClr>
            </a:pPr>
            <a:r>
              <a:rPr lang="de-DE" sz="1800" dirty="0"/>
              <a:t>Teilnehmende müssen die Folgen der Teilnahme antizipieren können</a:t>
            </a:r>
          </a:p>
          <a:p>
            <a:pPr>
              <a:spcAft>
                <a:spcPts val="400"/>
              </a:spcAft>
              <a:buClr>
                <a:srgbClr val="A2C617"/>
              </a:buClr>
            </a:pPr>
            <a:r>
              <a:rPr lang="de-DE" sz="1800" dirty="0"/>
              <a:t>Juristische Einwilligungsfähigkeit muss gegeben sein</a:t>
            </a:r>
            <a:br>
              <a:rPr lang="de-DE" sz="1800" dirty="0"/>
            </a:br>
            <a:r>
              <a:rPr lang="de-DE" sz="1800" dirty="0"/>
              <a:t>(ab 16 Jahren – Art. 8 Abs. 1 EU-DSGVO)</a:t>
            </a:r>
          </a:p>
          <a:p>
            <a:pPr>
              <a:spcAft>
                <a:spcPts val="400"/>
              </a:spcAft>
              <a:buClr>
                <a:srgbClr val="A2C617"/>
              </a:buClr>
            </a:pPr>
            <a:r>
              <a:rPr lang="de-DE" sz="1800" dirty="0"/>
              <a:t>Teilnahme von Jugendlichen (unter 16 Jahren) erfordert Zustimmung von diesen selbst und Erziehungsberechtigten</a:t>
            </a:r>
          </a:p>
        </p:txBody>
      </p:sp>
    </p:spTree>
    <p:extLst>
      <p:ext uri="{BB962C8B-B14F-4D97-AF65-F5344CB8AC3E}">
        <p14:creationId xmlns:p14="http://schemas.microsoft.com/office/powerpoint/2010/main" val="2765077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00" y="519606"/>
            <a:ext cx="8590071" cy="756000"/>
          </a:xfrm>
        </p:spPr>
        <p:txBody>
          <a:bodyPr>
            <a:normAutofit/>
          </a:bodyPr>
          <a:lstStyle/>
          <a:p>
            <a:pPr marL="719138" indent="-719138">
              <a:buNone/>
            </a:pPr>
            <a:r>
              <a:rPr lang="de-DE" dirty="0">
                <a:solidFill>
                  <a:srgbClr val="A2C617"/>
                </a:solidFill>
              </a:rPr>
              <a:t>6.3)	Informierte Einwilligung: Form der Einwilligung</a:t>
            </a:r>
          </a:p>
        </p:txBody>
      </p:sp>
      <p:sp>
        <p:nvSpPr>
          <p:cNvPr id="3" name="Inhaltsplatzhalter 2"/>
          <p:cNvSpPr>
            <a:spLocks noGrp="1"/>
          </p:cNvSpPr>
          <p:nvPr>
            <p:ph idx="1"/>
          </p:nvPr>
        </p:nvSpPr>
        <p:spPr>
          <a:xfrm>
            <a:off x="396000" y="1267200"/>
            <a:ext cx="6840296" cy="3608806"/>
          </a:xfrm>
        </p:spPr>
        <p:txBody>
          <a:bodyPr>
            <a:noAutofit/>
          </a:bodyPr>
          <a:lstStyle/>
          <a:p>
            <a:pPr>
              <a:spcAft>
                <a:spcPts val="400"/>
              </a:spcAft>
              <a:buClr>
                <a:srgbClr val="A2C617"/>
              </a:buClr>
            </a:pPr>
            <a:r>
              <a:rPr lang="de-DE" sz="1600" dirty="0"/>
              <a:t>Quantitative Studien: schriftliche oder auf Tonträgern festgehaltene Einwilligungen ([</a:t>
            </a:r>
            <a:r>
              <a:rPr lang="de-DE" sz="1600" dirty="0" err="1"/>
              <a:t>written</a:t>
            </a:r>
            <a:r>
              <a:rPr lang="de-DE" sz="1600" dirty="0"/>
              <a:t>] </a:t>
            </a:r>
            <a:r>
              <a:rPr lang="de-DE" sz="1600" dirty="0" err="1"/>
              <a:t>informed</a:t>
            </a:r>
            <a:r>
              <a:rPr lang="de-DE" sz="1600" dirty="0"/>
              <a:t> </a:t>
            </a:r>
            <a:r>
              <a:rPr lang="de-DE" sz="1600" dirty="0" err="1"/>
              <a:t>consent</a:t>
            </a:r>
            <a:r>
              <a:rPr lang="de-DE" sz="1600" dirty="0"/>
              <a:t>)</a:t>
            </a:r>
          </a:p>
          <a:p>
            <a:pPr>
              <a:spcAft>
                <a:spcPts val="400"/>
              </a:spcAft>
              <a:buClr>
                <a:srgbClr val="A2C617"/>
              </a:buClr>
            </a:pPr>
            <a:r>
              <a:rPr lang="de-DE" sz="1600" dirty="0"/>
              <a:t>Qualitative Studien: methodologisches Prinzip der Offenheit (im Verlauf der Studie werden gegenstandsangemessene Entscheidungen getroffen). Informierte Einwilligung wird als dialogischer Prozess verstanden.</a:t>
            </a:r>
          </a:p>
          <a:p>
            <a:pPr>
              <a:spcAft>
                <a:spcPts val="400"/>
              </a:spcAft>
              <a:buClr>
                <a:srgbClr val="A2C617"/>
              </a:buClr>
            </a:pPr>
            <a:r>
              <a:rPr lang="de-DE" sz="1600" dirty="0" err="1"/>
              <a:t>BStatG</a:t>
            </a:r>
            <a:r>
              <a:rPr lang="de-DE" sz="1600" dirty="0"/>
              <a:t> und EU-DSGVO sehen die Möglichkeit einer nicht-schriftlichen Einwilligung bei Vorliegen besonderer Gründe vor</a:t>
            </a:r>
            <a:br>
              <a:rPr lang="de-DE" sz="1600" dirty="0"/>
            </a:br>
            <a:r>
              <a:rPr lang="de-DE" sz="1600" dirty="0"/>
              <a:t>(z. B. wenn sich durch die Schriftform eine erhebliche Beeinträchtigung des Forschungszwecks ergibt)</a:t>
            </a:r>
          </a:p>
          <a:p>
            <a:pPr>
              <a:spcAft>
                <a:spcPts val="400"/>
              </a:spcAft>
              <a:buClr>
                <a:srgbClr val="A2C617"/>
              </a:buClr>
            </a:pPr>
            <a:r>
              <a:rPr lang="de-DE" sz="1600" dirty="0"/>
              <a:t>In begründeten Einzelfällen kann eine informierte und explizite Einwilligung nicht nötig sein (z. B. bei Feldforschung an öffentlichen Plätzen)</a:t>
            </a:r>
          </a:p>
        </p:txBody>
      </p:sp>
    </p:spTree>
    <p:extLst>
      <p:ext uri="{BB962C8B-B14F-4D97-AF65-F5344CB8AC3E}">
        <p14:creationId xmlns:p14="http://schemas.microsoft.com/office/powerpoint/2010/main" val="2773120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normAutofit/>
          </a:bodyPr>
          <a:lstStyle/>
          <a:p>
            <a:pPr marL="719138" indent="-719138">
              <a:buNone/>
            </a:pPr>
            <a:r>
              <a:rPr lang="de-DE" dirty="0">
                <a:solidFill>
                  <a:srgbClr val="A2C617"/>
                </a:solidFill>
              </a:rPr>
              <a:t>6.3)	Beispiel für Einwilligung</a:t>
            </a:r>
          </a:p>
        </p:txBody>
      </p:sp>
      <p:sp>
        <p:nvSpPr>
          <p:cNvPr id="5" name="Inhaltsplatzhalter 2"/>
          <p:cNvSpPr>
            <a:spLocks noGrp="1"/>
          </p:cNvSpPr>
          <p:nvPr>
            <p:ph idx="1"/>
          </p:nvPr>
        </p:nvSpPr>
        <p:spPr>
          <a:xfrm>
            <a:off x="396000" y="4587974"/>
            <a:ext cx="7344352" cy="288032"/>
          </a:xfrm>
        </p:spPr>
        <p:txBody>
          <a:bodyPr>
            <a:noAutofit/>
          </a:bodyPr>
          <a:lstStyle/>
          <a:p>
            <a:pPr marL="558000" indent="0">
              <a:buNone/>
            </a:pPr>
            <a:r>
              <a:rPr lang="de-DE" sz="1100" dirty="0">
                <a:solidFill>
                  <a:schemeClr val="tx1">
                    <a:lumMod val="50000"/>
                    <a:lumOff val="50000"/>
                  </a:schemeClr>
                </a:solidFill>
              </a:rPr>
              <a:t>Quelle: Verbund Forschungsdaten Bildung (2018):</a:t>
            </a:r>
            <a:br>
              <a:rPr lang="de-DE" sz="1100" dirty="0">
                <a:solidFill>
                  <a:schemeClr val="tx1">
                    <a:lumMod val="50000"/>
                    <a:lumOff val="50000"/>
                  </a:schemeClr>
                </a:solidFill>
              </a:rPr>
            </a:br>
            <a:r>
              <a:rPr lang="de-DE" sz="1100" dirty="0">
                <a:solidFill>
                  <a:schemeClr val="tx1">
                    <a:lumMod val="50000"/>
                    <a:lumOff val="50000"/>
                  </a:schemeClr>
                </a:solidFill>
              </a:rPr>
              <a:t>Formulierungsbeispiele für „informierte Einwilligungen“. Version 2.0 </a:t>
            </a:r>
            <a:r>
              <a:rPr lang="de-DE" sz="1100" dirty="0" err="1">
                <a:solidFill>
                  <a:schemeClr val="tx1">
                    <a:lumMod val="50000"/>
                    <a:lumOff val="50000"/>
                  </a:schemeClr>
                </a:solidFill>
              </a:rPr>
              <a:t>fdb</a:t>
            </a:r>
            <a:r>
              <a:rPr lang="de-DE" sz="1100" i="1" dirty="0" err="1">
                <a:solidFill>
                  <a:schemeClr val="tx1">
                    <a:lumMod val="50000"/>
                    <a:lumOff val="50000"/>
                  </a:schemeClr>
                </a:solidFill>
              </a:rPr>
              <a:t>info</a:t>
            </a:r>
            <a:r>
              <a:rPr lang="de-DE" sz="1100" dirty="0">
                <a:solidFill>
                  <a:schemeClr val="tx1">
                    <a:lumMod val="50000"/>
                    <a:lumOff val="50000"/>
                  </a:schemeClr>
                </a:solidFill>
              </a:rPr>
              <a:t> Nr. 4</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203598"/>
            <a:ext cx="3329906" cy="190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1491630"/>
            <a:ext cx="3659447" cy="2952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33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dirty="0"/>
              <a:t>Fallbeispiel: </a:t>
            </a:r>
            <a:r>
              <a:rPr lang="de-DE" dirty="0" err="1"/>
              <a:t>Tuskegee</a:t>
            </a:r>
            <a:r>
              <a:rPr lang="de-DE" dirty="0"/>
              <a:t>-Syphilis-Studie</a:t>
            </a:r>
          </a:p>
        </p:txBody>
      </p:sp>
      <p:sp>
        <p:nvSpPr>
          <p:cNvPr id="3" name="Inhaltsplatzhalter 2"/>
          <p:cNvSpPr>
            <a:spLocks noGrp="1"/>
          </p:cNvSpPr>
          <p:nvPr>
            <p:ph idx="1"/>
          </p:nvPr>
        </p:nvSpPr>
        <p:spPr>
          <a:xfrm>
            <a:off x="234000" y="1272159"/>
            <a:ext cx="7653671" cy="3603847"/>
          </a:xfrm>
        </p:spPr>
        <p:txBody>
          <a:bodyPr anchor="b">
            <a:normAutofit/>
          </a:bodyPr>
          <a:lstStyle/>
          <a:p>
            <a:r>
              <a:rPr lang="de-DE" sz="1100" dirty="0">
                <a:solidFill>
                  <a:schemeClr val="bg1">
                    <a:lumMod val="50000"/>
                  </a:schemeClr>
                </a:solidFill>
              </a:rPr>
              <a:t>Quelle: https://commons.wikimedia.org/wiki/Category:Tuskegee_syphilis_experiment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7584" y="1203598"/>
            <a:ext cx="4447721" cy="3270832"/>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8" t="1702" r="2015" b="1969"/>
          <a:stretch/>
        </p:blipFill>
        <p:spPr bwMode="auto">
          <a:xfrm>
            <a:off x="5076056" y="1347614"/>
            <a:ext cx="2525018" cy="3233514"/>
          </a:xfrm>
          <a:prstGeom prst="rect">
            <a:avLst/>
          </a:prstGeom>
          <a:noFill/>
          <a:ln w="6350">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71225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512" y="1411200"/>
            <a:ext cx="6624272" cy="3732300"/>
          </a:xfrm>
        </p:spPr>
        <p:txBody>
          <a:bodyPr>
            <a:normAutofit/>
          </a:bodyPr>
          <a:lstStyle/>
          <a:p>
            <a:pPr marL="558000" indent="0">
              <a:spcAft>
                <a:spcPts val="400"/>
              </a:spcAft>
              <a:buClr>
                <a:srgbClr val="A2C617"/>
              </a:buClr>
              <a:buNone/>
            </a:pPr>
            <a:r>
              <a:rPr lang="de-DE" sz="1400" dirty="0"/>
              <a:t>Orientierungsfragen für Reflexion</a:t>
            </a:r>
          </a:p>
          <a:p>
            <a:pPr>
              <a:spcAft>
                <a:spcPts val="400"/>
              </a:spcAft>
            </a:pPr>
            <a:r>
              <a:rPr lang="de-DE" sz="1400" dirty="0"/>
              <a:t>Inwiefern sind forschungsethische Grundsätze für die vorliegende Studie relevant?</a:t>
            </a:r>
          </a:p>
          <a:p>
            <a:pPr>
              <a:spcAft>
                <a:spcPts val="400"/>
              </a:spcAft>
            </a:pPr>
            <a:r>
              <a:rPr lang="de-DE" sz="1400" dirty="0"/>
              <a:t>Welcher bestehende Ethik-Kodex (beziehungsweise welche Richtlinie) ist für meine Forschung relevant?</a:t>
            </a:r>
          </a:p>
          <a:p>
            <a:pPr>
              <a:spcAft>
                <a:spcPts val="400"/>
              </a:spcAft>
            </a:pPr>
            <a:r>
              <a:rPr lang="de-DE" sz="1400" dirty="0"/>
              <a:t>Welche Risiken oder mögliche Schädigungen (in psychischer, physischer, sozialer, rechtlicher oder ökonomischer Hinsicht) können den Studienteilnehmenden durch die Studie (während der Datenerhebung oder durch die Analyse, Publikation, Verwertung und Archivierung der Ergebnisse) entstehen?</a:t>
            </a:r>
          </a:p>
          <a:p>
            <a:pPr>
              <a:spcAft>
                <a:spcPts val="400"/>
              </a:spcAft>
            </a:pPr>
            <a:r>
              <a:rPr lang="de-DE" sz="1400" dirty="0"/>
              <a:t>Inwiefern könnte die Studie der Gruppe, der die Teilnehmenden angehören, schaden oder nutzen?</a:t>
            </a:r>
          </a:p>
          <a:p>
            <a:pPr marL="558000" indent="0">
              <a:spcAft>
                <a:spcPts val="400"/>
              </a:spcAft>
              <a:buClr>
                <a:srgbClr val="A2C617"/>
              </a:buClr>
              <a:buNone/>
            </a:pPr>
            <a:endParaRPr lang="de-DE" sz="1000" dirty="0">
              <a:solidFill>
                <a:schemeClr val="tx1">
                  <a:lumMod val="50000"/>
                  <a:lumOff val="50000"/>
                </a:schemeClr>
              </a:solidFill>
            </a:endParaRPr>
          </a:p>
          <a:p>
            <a:pPr marL="558000" indent="0">
              <a:spcAft>
                <a:spcPts val="400"/>
              </a:spcAft>
              <a:buClr>
                <a:srgbClr val="A2C617"/>
              </a:buClr>
              <a:buNone/>
            </a:pPr>
            <a:r>
              <a:rPr lang="de-DE" sz="1100" dirty="0">
                <a:solidFill>
                  <a:schemeClr val="tx1">
                    <a:lumMod val="50000"/>
                    <a:lumOff val="50000"/>
                  </a:schemeClr>
                </a:solidFill>
              </a:rPr>
              <a:t>Quelle: RatSWD Output 9 (5) (2017), S. 26.</a:t>
            </a:r>
          </a:p>
        </p:txBody>
      </p:sp>
      <p:sp>
        <p:nvSpPr>
          <p:cNvPr id="4" name="Titel 3"/>
          <p:cNvSpPr>
            <a:spLocks noGrp="1"/>
          </p:cNvSpPr>
          <p:nvPr>
            <p:ph type="title"/>
          </p:nvPr>
        </p:nvSpPr>
        <p:spPr>
          <a:xfrm>
            <a:off x="233999" y="519606"/>
            <a:ext cx="8586473" cy="756000"/>
          </a:xfrm>
        </p:spPr>
        <p:txBody>
          <a:bodyPr>
            <a:normAutofit fontScale="90000"/>
          </a:bodyPr>
          <a:lstStyle/>
          <a:p>
            <a:pPr>
              <a:buFont typeface="+mj-lt"/>
              <a:buAutoNum type="arabicParenR" startAt="7"/>
            </a:pPr>
            <a:r>
              <a:rPr lang="de-DE" dirty="0"/>
              <a:t>Förderung der ethischen Reflexivität der Forschenden: Forschungsethische Selbstprüfung (1)</a:t>
            </a:r>
          </a:p>
        </p:txBody>
      </p:sp>
    </p:spTree>
    <p:extLst>
      <p:ext uri="{BB962C8B-B14F-4D97-AF65-F5344CB8AC3E}">
        <p14:creationId xmlns:p14="http://schemas.microsoft.com/office/powerpoint/2010/main" val="1286643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512" y="1411200"/>
            <a:ext cx="7200800" cy="3732300"/>
          </a:xfrm>
        </p:spPr>
        <p:txBody>
          <a:bodyPr>
            <a:noAutofit/>
          </a:bodyPr>
          <a:lstStyle/>
          <a:p>
            <a:pPr marL="558000" indent="0">
              <a:spcAft>
                <a:spcPts val="400"/>
              </a:spcAft>
              <a:buClr>
                <a:srgbClr val="A2C617"/>
              </a:buClr>
              <a:buNone/>
            </a:pPr>
            <a:r>
              <a:rPr lang="de-DE" sz="1400" dirty="0"/>
              <a:t>Orientierungsfragen für Reflexion</a:t>
            </a:r>
          </a:p>
          <a:p>
            <a:pPr>
              <a:spcAft>
                <a:spcPts val="400"/>
              </a:spcAft>
            </a:pPr>
            <a:r>
              <a:rPr lang="de-DE" sz="1400" dirty="0"/>
              <a:t>Welche Maßnahmen werden ergriffen, um potentielle Schädigungen zu vermeiden?</a:t>
            </a:r>
          </a:p>
          <a:p>
            <a:pPr>
              <a:spcAft>
                <a:spcPts val="400"/>
              </a:spcAft>
            </a:pPr>
            <a:r>
              <a:rPr lang="de-DE" sz="1400" dirty="0"/>
              <a:t>Beinhaltet die Forschung auch für die Forschenden gewisse Risiken, die über das hinausgehen, was im Alltag üblich ist? Falls ja, welche Maßnahmen werden ergriffen, um diese zu vermeiden oder zu reduzieren?</a:t>
            </a:r>
          </a:p>
          <a:p>
            <a:pPr>
              <a:spcAft>
                <a:spcPts val="400"/>
              </a:spcAft>
            </a:pPr>
            <a:r>
              <a:rPr lang="de-DE" sz="1400" dirty="0"/>
              <a:t>Stehen die </a:t>
            </a:r>
            <a:r>
              <a:rPr lang="de-DE" sz="1400" dirty="0" err="1"/>
              <a:t>antizipierbaren</a:t>
            </a:r>
            <a:r>
              <a:rPr lang="de-DE" sz="1400" dirty="0"/>
              <a:t> Risiken, die mit der Studie einhergehen, in einem ausgewogenen Verhältnis zu dem </a:t>
            </a:r>
            <a:r>
              <a:rPr lang="de-DE" sz="1400" dirty="0" err="1"/>
              <a:t>erwartbaren</a:t>
            </a:r>
            <a:r>
              <a:rPr lang="de-DE" sz="1400" dirty="0"/>
              <a:t> Nutzen (Erkenntnisgewinn, gegebenenfalls auch Anwendungsnutzen), den die Studie verspricht?</a:t>
            </a:r>
          </a:p>
          <a:p>
            <a:pPr>
              <a:spcAft>
                <a:spcPts val="400"/>
              </a:spcAft>
            </a:pPr>
            <a:r>
              <a:rPr lang="de-DE" sz="1400" dirty="0"/>
              <a:t>Welche Vorkehrungen werden getroffen, um nicht vorhersehbare forschungsethische Herausforderungen im Verlauf der Studie zu identifizieren und angemessen zu bearbeiten?</a:t>
            </a:r>
          </a:p>
          <a:p>
            <a:pPr marL="558000" indent="0">
              <a:spcAft>
                <a:spcPts val="400"/>
              </a:spcAft>
              <a:buClr>
                <a:srgbClr val="A2C617"/>
              </a:buClr>
              <a:buNone/>
            </a:pPr>
            <a:endParaRPr lang="de-DE" sz="1000" dirty="0">
              <a:solidFill>
                <a:schemeClr val="tx1">
                  <a:lumMod val="50000"/>
                  <a:lumOff val="50000"/>
                </a:schemeClr>
              </a:solidFill>
            </a:endParaRPr>
          </a:p>
          <a:p>
            <a:pPr marL="558000" indent="0">
              <a:spcAft>
                <a:spcPts val="400"/>
              </a:spcAft>
              <a:buClr>
                <a:srgbClr val="A2C617"/>
              </a:buClr>
              <a:buNone/>
            </a:pPr>
            <a:r>
              <a:rPr lang="de-DE" sz="1100" dirty="0">
                <a:solidFill>
                  <a:schemeClr val="tx1">
                    <a:lumMod val="50000"/>
                    <a:lumOff val="50000"/>
                  </a:schemeClr>
                </a:solidFill>
              </a:rPr>
              <a:t>Quelle: RatSWD Output 9 (5) (2017), S. 26.</a:t>
            </a:r>
          </a:p>
        </p:txBody>
      </p:sp>
      <p:sp>
        <p:nvSpPr>
          <p:cNvPr id="4" name="Titel 3"/>
          <p:cNvSpPr>
            <a:spLocks noGrp="1"/>
          </p:cNvSpPr>
          <p:nvPr>
            <p:ph type="title"/>
          </p:nvPr>
        </p:nvSpPr>
        <p:spPr/>
        <p:txBody>
          <a:bodyPr>
            <a:normAutofit fontScale="90000"/>
          </a:bodyPr>
          <a:lstStyle/>
          <a:p>
            <a:pPr>
              <a:buFont typeface="+mj-lt"/>
              <a:buAutoNum type="arabicParenR" startAt="7"/>
            </a:pPr>
            <a:r>
              <a:rPr lang="de-DE" dirty="0"/>
              <a:t>Förderung der ethischen Reflexivität der Forschenden: Forschungsethische Selbstprüfung (2)</a:t>
            </a:r>
          </a:p>
        </p:txBody>
      </p:sp>
    </p:spTree>
    <p:extLst>
      <p:ext uri="{BB962C8B-B14F-4D97-AF65-F5344CB8AC3E}">
        <p14:creationId xmlns:p14="http://schemas.microsoft.com/office/powerpoint/2010/main" val="1389424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55576" y="1419622"/>
            <a:ext cx="7416824" cy="3096344"/>
          </a:xfrm>
        </p:spPr>
        <p:txBody>
          <a:bodyPr numCol="3" spcCol="108000">
            <a:noAutofit/>
          </a:bodyPr>
          <a:lstStyle/>
          <a:p>
            <a:pPr marL="216000" indent="-216000">
              <a:spcAft>
                <a:spcPts val="400"/>
              </a:spcAft>
              <a:buFont typeface="+mj-lt"/>
              <a:buAutoNum type="arabicPeriod"/>
            </a:pPr>
            <a:r>
              <a:rPr lang="de-DE" sz="1300" dirty="0"/>
              <a:t>Werden ausschließlich anonymisierte Daten sekundär ausgewertet?</a:t>
            </a:r>
            <a:br>
              <a:rPr lang="de-DE" sz="1300" dirty="0"/>
            </a:br>
            <a:r>
              <a:rPr lang="de-DE" sz="1300" dirty="0"/>
              <a:t>Falls ja, ist eine Prüfung durch eine Kommission in Bezug auf die Erhebung höchstwahrscheinlich nicht notwendig. Die weitere Verwendung der Daten ist jedoch durchaus forschungsethisch zu reflektieren.</a:t>
            </a:r>
          </a:p>
          <a:p>
            <a:pPr marL="216000" indent="-216000">
              <a:spcAft>
                <a:spcPts val="400"/>
              </a:spcAft>
              <a:buNone/>
            </a:pPr>
            <a:endParaRPr lang="de-DE" sz="1300" dirty="0"/>
          </a:p>
          <a:p>
            <a:pPr marL="216000" indent="-216000">
              <a:spcAft>
                <a:spcPts val="400"/>
              </a:spcAft>
              <a:buNone/>
            </a:pPr>
            <a:endParaRPr lang="de-DE" sz="1300" dirty="0"/>
          </a:p>
          <a:p>
            <a:pPr marL="216000" indent="-216000">
              <a:spcAft>
                <a:spcPts val="400"/>
              </a:spcAft>
              <a:buFont typeface="+mj-lt"/>
              <a:buAutoNum type="arabicPeriod" startAt="2"/>
            </a:pPr>
            <a:r>
              <a:rPr lang="de-DE" sz="1300" dirty="0"/>
              <a:t>Erfolgte eine Ethikprüfung bereits bei einer anderen Institution? Falls ja, ist wahrscheinlich von einer doppelten Prüfung abzusehen. Die andernorts bereits erfolgte Prüfung bedeutet freilich nicht automatisch, dass die Forschung forschungs-ethisch unproblematisch ist, da in anderen Einrichtungen, Disziplinen und Ländern andere Maßstäbe angesetzt werden können.</a:t>
            </a:r>
          </a:p>
          <a:p>
            <a:pPr marL="216000" indent="-216000">
              <a:spcAft>
                <a:spcPts val="400"/>
              </a:spcAft>
              <a:buFont typeface="+mj-lt"/>
              <a:buAutoNum type="arabicPeriod" startAt="2"/>
            </a:pPr>
            <a:r>
              <a:rPr lang="de-DE" sz="1300" dirty="0"/>
              <a:t>Ist ein Forschungsvorhaben mit besonders verletzlichen Personen geplant? Falls ja, dürfte eine Prüfung durch eine Ethikkommission angezeigt sein. Je nach Projektkontext können unterschiedliche Personen und Gruppen als (in sozialer und rechtlicher Hinsicht) ‚besonders verletzlich‘ definiert werden. In der Literatur wird das Konzept teilweise kontrovers diskutiert.</a:t>
            </a:r>
          </a:p>
        </p:txBody>
      </p:sp>
      <p:sp>
        <p:nvSpPr>
          <p:cNvPr id="4" name="Titel 3"/>
          <p:cNvSpPr>
            <a:spLocks noGrp="1"/>
          </p:cNvSpPr>
          <p:nvPr>
            <p:ph type="title"/>
          </p:nvPr>
        </p:nvSpPr>
        <p:spPr/>
        <p:txBody>
          <a:bodyPr>
            <a:normAutofit fontScale="90000"/>
          </a:bodyPr>
          <a:lstStyle/>
          <a:p>
            <a:pPr>
              <a:buFont typeface="+mj-lt"/>
              <a:buAutoNum type="arabicParenR" startAt="7"/>
            </a:pPr>
            <a:r>
              <a:rPr lang="de-DE" dirty="0"/>
              <a:t>Forschungsethische Selbstprüfung: Indikatoren als Entscheidungshilfe für Begutachtung (1)</a:t>
            </a:r>
          </a:p>
        </p:txBody>
      </p:sp>
      <p:sp>
        <p:nvSpPr>
          <p:cNvPr id="2" name="Rechteck 1"/>
          <p:cNvSpPr/>
          <p:nvPr/>
        </p:nvSpPr>
        <p:spPr>
          <a:xfrm>
            <a:off x="755576" y="4758412"/>
            <a:ext cx="7272808" cy="261610"/>
          </a:xfrm>
          <a:prstGeom prst="rect">
            <a:avLst/>
          </a:prstGeom>
        </p:spPr>
        <p:txBody>
          <a:bodyPr wrap="square">
            <a:spAutoFit/>
          </a:bodyPr>
          <a:lstStyle/>
          <a:p>
            <a:pPr>
              <a:spcAft>
                <a:spcPts val="400"/>
              </a:spcAft>
              <a:buClr>
                <a:srgbClr val="A2C617"/>
              </a:buClr>
              <a:buNone/>
            </a:pPr>
            <a:r>
              <a:rPr lang="de-DE" sz="1100" dirty="0">
                <a:solidFill>
                  <a:schemeClr val="tx1">
                    <a:lumMod val="50000"/>
                    <a:lumOff val="50000"/>
                  </a:schemeClr>
                </a:solidFill>
              </a:rPr>
              <a:t>Quelle: RatSWD Output 9 (5) (2017), S. 27.</a:t>
            </a:r>
          </a:p>
        </p:txBody>
      </p:sp>
    </p:spTree>
    <p:extLst>
      <p:ext uri="{BB962C8B-B14F-4D97-AF65-F5344CB8AC3E}">
        <p14:creationId xmlns:p14="http://schemas.microsoft.com/office/powerpoint/2010/main" val="293402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55576" y="1419622"/>
            <a:ext cx="7416824" cy="3096344"/>
          </a:xfrm>
        </p:spPr>
        <p:txBody>
          <a:bodyPr numCol="3" spcCol="108000">
            <a:noAutofit/>
          </a:bodyPr>
          <a:lstStyle/>
          <a:p>
            <a:pPr marL="216000" indent="-216000">
              <a:spcAft>
                <a:spcPts val="400"/>
              </a:spcAft>
              <a:buFont typeface="+mj-lt"/>
              <a:buAutoNum type="arabicPeriod" startAt="4"/>
            </a:pPr>
            <a:r>
              <a:rPr lang="de-DE" sz="1300" dirty="0"/>
              <a:t>Beinhaltet das Forschungs-vorhaben eine Täuschung der Teilnehmenden, das heißt werden Forschungs-subjekte nicht vollständig oder nicht zutreffend informiert? Falls ja, könnte eine Prüfung durch eine Ethikkommission angezeigt sein. Wie bereits oben erwähnt variiert der Umgang mit Täuschung von Disziplin zu Disziplin.</a:t>
            </a:r>
          </a:p>
          <a:p>
            <a:pPr marL="216000" indent="-216000">
              <a:spcAft>
                <a:spcPts val="400"/>
              </a:spcAft>
              <a:buNone/>
            </a:pPr>
            <a:endParaRPr lang="de-DE" sz="1300" dirty="0"/>
          </a:p>
          <a:p>
            <a:pPr marL="216000" indent="-216000">
              <a:spcAft>
                <a:spcPts val="400"/>
              </a:spcAft>
              <a:buFont typeface="+mj-lt"/>
              <a:buAutoNum type="arabicPeriod" startAt="5"/>
            </a:pPr>
            <a:r>
              <a:rPr lang="de-DE" sz="1300" dirty="0"/>
              <a:t>Könnte das Forschungs-vorhaben zu bedeutsamen Selbsterkenntnissen, gravierenden Verhaltens-änderungen, psychischem Stress oder körperlichen Schmerzen führen? Falls ja, dürfte eine Prüfung durch eine Ethikkommission angezeigt sein. Dies kann beispielsweise bei Interviews zu traumatisierenden Erfahrungen der Fall sein.</a:t>
            </a:r>
          </a:p>
          <a:p>
            <a:pPr marL="216000" indent="-216000">
              <a:spcAft>
                <a:spcPts val="400"/>
              </a:spcAft>
              <a:buFont typeface="+mj-lt"/>
              <a:buAutoNum type="arabicPeriod" startAt="5"/>
            </a:pPr>
            <a:endParaRPr lang="de-DE" sz="1300" dirty="0"/>
          </a:p>
          <a:p>
            <a:pPr marL="216000" indent="-216000">
              <a:spcAft>
                <a:spcPts val="400"/>
              </a:spcAft>
              <a:buFont typeface="+mj-lt"/>
              <a:buAutoNum type="arabicPeriod" startAt="6"/>
            </a:pPr>
            <a:r>
              <a:rPr lang="de-DE" sz="1300" dirty="0"/>
              <a:t>Werden im Forschungs-vorhaben neben den Forschenden weitere Personen (z. B. Studierende) für Interviews, Befragungen und Beobachtungen eingesetzt, für die besondere Risiken entstehen können, die über dem normalen Maß liegen? Falls ja könnte eine Prüfung durch eine Ethikkommission angezeigt sein.</a:t>
            </a:r>
          </a:p>
        </p:txBody>
      </p:sp>
      <p:sp>
        <p:nvSpPr>
          <p:cNvPr id="4" name="Titel 3"/>
          <p:cNvSpPr>
            <a:spLocks noGrp="1"/>
          </p:cNvSpPr>
          <p:nvPr>
            <p:ph type="title"/>
          </p:nvPr>
        </p:nvSpPr>
        <p:spPr/>
        <p:txBody>
          <a:bodyPr>
            <a:normAutofit fontScale="90000"/>
          </a:bodyPr>
          <a:lstStyle/>
          <a:p>
            <a:pPr>
              <a:buFont typeface="+mj-lt"/>
              <a:buAutoNum type="arabicParenR" startAt="7"/>
            </a:pPr>
            <a:r>
              <a:rPr lang="de-DE" dirty="0"/>
              <a:t>Forschungsethische Selbstprüfung: Indikatoren als Entscheidungshilfe für Begutachtung (2)</a:t>
            </a:r>
          </a:p>
        </p:txBody>
      </p:sp>
      <p:sp>
        <p:nvSpPr>
          <p:cNvPr id="2" name="Rechteck 1"/>
          <p:cNvSpPr/>
          <p:nvPr/>
        </p:nvSpPr>
        <p:spPr>
          <a:xfrm>
            <a:off x="755576" y="4758412"/>
            <a:ext cx="7272808" cy="261610"/>
          </a:xfrm>
          <a:prstGeom prst="rect">
            <a:avLst/>
          </a:prstGeom>
        </p:spPr>
        <p:txBody>
          <a:bodyPr wrap="square">
            <a:spAutoFit/>
          </a:bodyPr>
          <a:lstStyle/>
          <a:p>
            <a:pPr>
              <a:spcAft>
                <a:spcPts val="400"/>
              </a:spcAft>
              <a:buClr>
                <a:srgbClr val="A2C617"/>
              </a:buClr>
              <a:buNone/>
            </a:pPr>
            <a:r>
              <a:rPr lang="de-DE" sz="1100" dirty="0">
                <a:solidFill>
                  <a:schemeClr val="tx1">
                    <a:lumMod val="50000"/>
                    <a:lumOff val="50000"/>
                  </a:schemeClr>
                </a:solidFill>
              </a:rPr>
              <a:t>Quelle: RatSWD Output 9 (5) (2017), S. 27.</a:t>
            </a:r>
          </a:p>
        </p:txBody>
      </p:sp>
    </p:spTree>
    <p:extLst>
      <p:ext uri="{BB962C8B-B14F-4D97-AF65-F5344CB8AC3E}">
        <p14:creationId xmlns:p14="http://schemas.microsoft.com/office/powerpoint/2010/main" val="354904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buFont typeface="+mj-lt"/>
              <a:buAutoNum type="arabicParenR" startAt="8"/>
            </a:pPr>
            <a:r>
              <a:rPr lang="de-DE" dirty="0"/>
              <a:t>Kritik an „</a:t>
            </a:r>
            <a:r>
              <a:rPr lang="de-DE" dirty="0" err="1"/>
              <a:t>Ethics</a:t>
            </a:r>
            <a:r>
              <a:rPr lang="de-DE" dirty="0"/>
              <a:t> Reviews“ bzw.</a:t>
            </a:r>
            <a:br>
              <a:rPr lang="de-DE" dirty="0"/>
            </a:br>
            <a:r>
              <a:rPr lang="de-DE" dirty="0"/>
              <a:t>Begutachtungen durch Ethikkommissionen</a:t>
            </a:r>
          </a:p>
        </p:txBody>
      </p:sp>
      <p:sp>
        <p:nvSpPr>
          <p:cNvPr id="13" name="Inhaltsplatzhalter 12"/>
          <p:cNvSpPr>
            <a:spLocks noGrp="1"/>
          </p:cNvSpPr>
          <p:nvPr>
            <p:ph idx="1"/>
          </p:nvPr>
        </p:nvSpPr>
        <p:spPr>
          <a:xfrm>
            <a:off x="734753" y="1411201"/>
            <a:ext cx="7221623" cy="2960750"/>
          </a:xfrm>
        </p:spPr>
        <p:txBody>
          <a:bodyPr>
            <a:noAutofit/>
          </a:bodyPr>
          <a:lstStyle/>
          <a:p>
            <a:pPr>
              <a:spcAft>
                <a:spcPts val="400"/>
              </a:spcAft>
            </a:pPr>
            <a:r>
              <a:rPr lang="de-DE" sz="2000" dirty="0"/>
              <a:t>Teilweise Kritik an dem Vorgehen durch qualitativ Forschende:</a:t>
            </a:r>
          </a:p>
          <a:p>
            <a:pPr marL="342900" indent="-342900">
              <a:spcAft>
                <a:spcPts val="400"/>
              </a:spcAft>
              <a:buFont typeface="Wingdings" panose="05000000000000000000" pitchFamily="2" charset="2"/>
              <a:buChar char="§"/>
            </a:pPr>
            <a:r>
              <a:rPr lang="de-DE" sz="2000" dirty="0"/>
              <a:t>Hoher bürokratischer Aufwand</a:t>
            </a:r>
          </a:p>
          <a:p>
            <a:pPr marL="342900" indent="-342900">
              <a:spcAft>
                <a:spcPts val="400"/>
              </a:spcAft>
              <a:buFont typeface="Wingdings" panose="05000000000000000000" pitchFamily="2" charset="2"/>
              <a:buChar char="§"/>
            </a:pPr>
            <a:r>
              <a:rPr lang="de-DE" sz="2000" dirty="0"/>
              <a:t>mangelnde Passfähigkeit der Prinzipien und Prüfverfahren für die qualitative Forschung</a:t>
            </a:r>
          </a:p>
          <a:p>
            <a:pPr marL="342900" indent="-342900">
              <a:spcAft>
                <a:spcPts val="400"/>
              </a:spcAft>
              <a:buFont typeface="Wingdings" panose="05000000000000000000" pitchFamily="2" charset="2"/>
              <a:buChar char="§"/>
            </a:pPr>
            <a:r>
              <a:rPr lang="de-DE" sz="2000" dirty="0"/>
              <a:t>Mögliche negative Folgen der institutionalisierten Prüfverfahren für die Freiheit, Qualität und methodologische Vielfalt sozial- und kulturwissenschaftlicher Forschung.</a:t>
            </a:r>
            <a:endParaRPr lang="de-DE" sz="2000" u="sng" dirty="0"/>
          </a:p>
        </p:txBody>
      </p:sp>
    </p:spTree>
    <p:extLst>
      <p:ext uri="{BB962C8B-B14F-4D97-AF65-F5344CB8AC3E}">
        <p14:creationId xmlns:p14="http://schemas.microsoft.com/office/powerpoint/2010/main" val="369878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0"/>
          </p:nvPr>
        </p:nvSpPr>
        <p:spPr/>
        <p:txBody>
          <a:bodyPr/>
          <a:lstStyle/>
          <a:p>
            <a:r>
              <a:rPr lang="de-DE" dirty="0">
                <a:sym typeface="Wingdings" panose="05000000000000000000" pitchFamily="2" charset="2"/>
              </a:rPr>
              <a:t> </a:t>
            </a:r>
            <a:r>
              <a:rPr lang="de-DE" i="1" dirty="0">
                <a:sym typeface="Wingdings" panose="05000000000000000000" pitchFamily="2" charset="2"/>
              </a:rPr>
              <a:t>Arbeitsaufgaben 4 und 5</a:t>
            </a:r>
            <a:endParaRPr lang="de-DE" i="1" dirty="0"/>
          </a:p>
        </p:txBody>
      </p:sp>
      <p:sp>
        <p:nvSpPr>
          <p:cNvPr id="6" name="Rechteck 5"/>
          <p:cNvSpPr/>
          <p:nvPr/>
        </p:nvSpPr>
        <p:spPr>
          <a:xfrm>
            <a:off x="6228184" y="4371950"/>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pPr marL="514350" indent="-514350">
              <a:buFont typeface="+mj-lt"/>
              <a:buAutoNum type="arabicParenR" startAt="9"/>
            </a:pPr>
            <a:r>
              <a:rPr lang="de-DE" dirty="0"/>
              <a:t>Forschungsethische Selbstprüfung</a:t>
            </a:r>
          </a:p>
        </p:txBody>
      </p:sp>
    </p:spTree>
    <p:extLst>
      <p:ext uri="{BB962C8B-B14F-4D97-AF65-F5344CB8AC3E}">
        <p14:creationId xmlns:p14="http://schemas.microsoft.com/office/powerpoint/2010/main" val="1396005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999" y="519606"/>
            <a:ext cx="8226433" cy="756000"/>
          </a:xfrm>
        </p:spPr>
        <p:txBody>
          <a:bodyPr>
            <a:noAutofit/>
          </a:bodyPr>
          <a:lstStyle/>
          <a:p>
            <a:pPr>
              <a:buFont typeface="+mj-lt"/>
              <a:buAutoNum type="arabicParenR" startAt="10"/>
            </a:pPr>
            <a:r>
              <a:rPr lang="de-DE" dirty="0"/>
              <a:t> Aktivitäten des RatSWD zur Forschungsethik</a:t>
            </a:r>
          </a:p>
        </p:txBody>
      </p:sp>
      <p:sp>
        <p:nvSpPr>
          <p:cNvPr id="13" name="Inhaltsplatzhalter 12"/>
          <p:cNvSpPr>
            <a:spLocks noGrp="1"/>
          </p:cNvSpPr>
          <p:nvPr>
            <p:ph idx="1"/>
          </p:nvPr>
        </p:nvSpPr>
        <p:spPr>
          <a:xfrm>
            <a:off x="803593" y="1265510"/>
            <a:ext cx="6288687" cy="3682504"/>
          </a:xfrm>
        </p:spPr>
        <p:txBody>
          <a:bodyPr>
            <a:normAutofit lnSpcReduction="10000"/>
          </a:bodyPr>
          <a:lstStyle/>
          <a:p>
            <a:pPr marL="342900" indent="-342900">
              <a:spcAft>
                <a:spcPts val="400"/>
              </a:spcAft>
              <a:buFont typeface="Wingdings" panose="05000000000000000000" pitchFamily="2" charset="2"/>
              <a:buChar char="§"/>
            </a:pPr>
            <a:r>
              <a:rPr lang="de-DE" sz="2400" dirty="0"/>
              <a:t>RatSWD Output 9 (5):</a:t>
            </a:r>
            <a:br>
              <a:rPr lang="de-DE" sz="2400" dirty="0"/>
            </a:br>
            <a:r>
              <a:rPr lang="de-DE" sz="2400" dirty="0"/>
              <a:t>Forschungsethische Grundsätze und Prüfverfahren in den Sozial- und Wirtschaftswissenschaften</a:t>
            </a:r>
          </a:p>
          <a:p>
            <a:pPr marL="342900" indent="-342900">
              <a:spcAft>
                <a:spcPts val="400"/>
              </a:spcAft>
              <a:buFont typeface="Wingdings" panose="05000000000000000000" pitchFamily="2" charset="2"/>
              <a:buChar char="§"/>
            </a:pPr>
            <a:r>
              <a:rPr lang="de-DE" sz="2400" dirty="0"/>
              <a:t>Übersicht lokaler Ethikkommissionen</a:t>
            </a:r>
          </a:p>
          <a:p>
            <a:pPr marL="342900" indent="-342900">
              <a:spcAft>
                <a:spcPts val="400"/>
              </a:spcAft>
              <a:buFont typeface="Wingdings" panose="05000000000000000000" pitchFamily="2" charset="2"/>
              <a:buChar char="§"/>
            </a:pPr>
            <a:r>
              <a:rPr lang="de-DE" sz="2400" dirty="0"/>
              <a:t>Diskussionspapiere</a:t>
            </a:r>
          </a:p>
          <a:p>
            <a:pPr marL="342900" indent="-342900">
              <a:spcAft>
                <a:spcPts val="400"/>
              </a:spcAft>
              <a:buFont typeface="Wingdings" panose="05000000000000000000" pitchFamily="2" charset="2"/>
              <a:buChar char="§"/>
            </a:pPr>
            <a:r>
              <a:rPr lang="de-DE" sz="2400" dirty="0"/>
              <a:t>Förderung der Vernetzung</a:t>
            </a:r>
            <a:endParaRPr lang="de-DE" sz="2400" dirty="0">
              <a:sym typeface="Wingdings" panose="05000000000000000000" pitchFamily="2" charset="2"/>
            </a:endParaRPr>
          </a:p>
          <a:p>
            <a:pPr marL="0" indent="0">
              <a:spcAft>
                <a:spcPts val="400"/>
              </a:spcAft>
              <a:buNone/>
            </a:pPr>
            <a:endParaRPr lang="de-DE" sz="1600" dirty="0">
              <a:sym typeface="Wingdings" panose="05000000000000000000" pitchFamily="2" charset="2"/>
            </a:endParaRPr>
          </a:p>
          <a:p>
            <a:pPr marL="0" indent="0">
              <a:spcAft>
                <a:spcPts val="400"/>
              </a:spcAft>
              <a:buNone/>
            </a:pPr>
            <a:r>
              <a:rPr lang="de-DE" sz="1800" b="1" dirty="0">
                <a:sym typeface="Wingdings" panose="05000000000000000000" pitchFamily="2" charset="2"/>
              </a:rPr>
              <a:t> </a:t>
            </a:r>
            <a:r>
              <a:rPr lang="de-DE" sz="1800" b="1" u="sng" dirty="0"/>
              <a:t>https://www.konsortswd.de/themen/forschungsethik</a:t>
            </a:r>
          </a:p>
        </p:txBody>
      </p:sp>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60000">
            <a:off x="6655889" y="1509134"/>
            <a:ext cx="1849796" cy="2616564"/>
          </a:xfrm>
          <a:prstGeom prst="rect">
            <a:avLst/>
          </a:prstGeom>
          <a:ln w="6350">
            <a:solidFill>
              <a:schemeClr val="bg1">
                <a:lumMod val="65000"/>
              </a:schemeClr>
            </a:solidFill>
          </a:ln>
          <a:effectLst/>
        </p:spPr>
      </p:pic>
    </p:spTree>
    <p:extLst>
      <p:ext uri="{BB962C8B-B14F-4D97-AF65-F5344CB8AC3E}">
        <p14:creationId xmlns:p14="http://schemas.microsoft.com/office/powerpoint/2010/main" val="4294143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de-DE" dirty="0"/>
              <a:t>Impressum/Hinweise</a:t>
            </a:r>
          </a:p>
        </p:txBody>
      </p:sp>
      <p:sp>
        <p:nvSpPr>
          <p:cNvPr id="13" name="Inhaltsplatzhalter 12"/>
          <p:cNvSpPr>
            <a:spLocks noGrp="1"/>
          </p:cNvSpPr>
          <p:nvPr>
            <p:ph idx="1"/>
          </p:nvPr>
        </p:nvSpPr>
        <p:spPr>
          <a:xfrm>
            <a:off x="227529" y="1265510"/>
            <a:ext cx="7512823" cy="3682504"/>
          </a:xfrm>
        </p:spPr>
        <p:txBody>
          <a:bodyPr>
            <a:normAutofit fontScale="55000" lnSpcReduction="20000"/>
          </a:bodyPr>
          <a:lstStyle/>
          <a:p>
            <a:pPr>
              <a:spcAft>
                <a:spcPts val="300"/>
              </a:spcAft>
            </a:pPr>
            <a:r>
              <a:rPr lang="de-DE" sz="3100" dirty="0"/>
              <a:t>Das begleitende Dokument „Lernziele“ dokumentiert das Konzept der Folien und enthält die Arbeitsaufgaben nebens ihrer Diskussion.</a:t>
            </a:r>
          </a:p>
          <a:p>
            <a:pPr>
              <a:spcAft>
                <a:spcPts val="300"/>
              </a:spcAft>
            </a:pPr>
            <a:r>
              <a:rPr lang="de-DE" sz="3100" dirty="0"/>
              <a:t>Die Folien sollen zur eigenen Verwendung in Forschung und Lehre genutzt und angepasst werden.</a:t>
            </a:r>
          </a:p>
          <a:p>
            <a:pPr>
              <a:spcAft>
                <a:spcPts val="300"/>
              </a:spcAft>
            </a:pPr>
            <a:r>
              <a:rPr lang="de-DE" sz="3100" dirty="0"/>
              <a:t>Als lebendes Dokument soll das Material fortlaufend aktualisiert werden. Schicken Sie uns Ihr Feedback gern an </a:t>
            </a:r>
            <a:r>
              <a:rPr lang="de-DE" sz="3100" u="sng" dirty="0"/>
              <a:t>office@ratswd.de</a:t>
            </a:r>
          </a:p>
          <a:p>
            <a:pPr marL="0" indent="0">
              <a:buNone/>
            </a:pPr>
            <a:endParaRPr lang="de-DE" dirty="0"/>
          </a:p>
          <a:p>
            <a:pPr marL="0" indent="0">
              <a:buNone/>
            </a:pPr>
            <a:r>
              <a:rPr lang="de-DE" sz="2000" dirty="0"/>
              <a:t>Rat für Sozial- und Wirtschaftsdaten (RatSWD)</a:t>
            </a:r>
            <a:br>
              <a:rPr lang="de-DE" sz="2000" dirty="0"/>
            </a:br>
            <a:r>
              <a:rPr lang="de-DE" sz="2000" dirty="0"/>
              <a:t>Rungestr. 9</a:t>
            </a:r>
            <a:br>
              <a:rPr lang="de-DE" sz="2000" dirty="0"/>
            </a:br>
            <a:r>
              <a:rPr lang="de-DE" sz="2000" dirty="0"/>
              <a:t>10179 Berlin</a:t>
            </a:r>
            <a:br>
              <a:rPr lang="de-DE" sz="2000" dirty="0"/>
            </a:br>
            <a:r>
              <a:rPr lang="de-DE" sz="2000" u="sng" dirty="0"/>
              <a:t>https://www.ratswd.de </a:t>
            </a:r>
            <a:r>
              <a:rPr lang="de-DE" sz="2000" dirty="0"/>
              <a:t>| </a:t>
            </a:r>
            <a:r>
              <a:rPr lang="de-DE" sz="2000" u="sng" dirty="0"/>
              <a:t>office@ratswd.de</a:t>
            </a:r>
          </a:p>
          <a:p>
            <a:pPr marL="0" indent="0">
              <a:buNone/>
            </a:pPr>
            <a:endParaRPr lang="de-DE" sz="2000" dirty="0"/>
          </a:p>
          <a:p>
            <a:pPr marL="0" indent="0">
              <a:buNone/>
            </a:pPr>
            <a:endParaRPr lang="de-DE" sz="2000" dirty="0"/>
          </a:p>
          <a:p>
            <a:pPr marL="0" indent="0">
              <a:buNone/>
            </a:pPr>
            <a:r>
              <a:rPr lang="de-DE" sz="2000" dirty="0"/>
              <a:t>Stand: 12.03.2019</a:t>
            </a:r>
          </a:p>
          <a:p>
            <a:pPr marL="0" indent="0">
              <a:buNone/>
            </a:pPr>
            <a:endParaRPr lang="de-DE" sz="2000" dirty="0"/>
          </a:p>
          <a:p>
            <a:pPr marL="0" indent="0">
              <a:buNone/>
            </a:pPr>
            <a:r>
              <a:rPr lang="de-DE" sz="2000" dirty="0"/>
              <a:t>Das diesem Bericht zugrundeliegende Vorhaben wurde mit Mitteln des Bundesministeriums für Bildung und Forschung (BMBF) unter dem Förderkennzeichen 01UW1402 gefördert. Die Verantwortung für den Inhalt dieser Veröffentlichung liegt, sofern nicht anders ausgewiesen, beim RatSWD.</a:t>
            </a:r>
          </a:p>
          <a:p>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2154" y="3291830"/>
            <a:ext cx="1634222" cy="576064"/>
          </a:xfrm>
          <a:prstGeom prst="rect">
            <a:avLst/>
          </a:prstGeom>
        </p:spPr>
      </p:pic>
    </p:spTree>
    <p:extLst>
      <p:ext uri="{BB962C8B-B14F-4D97-AF65-F5344CB8AC3E}">
        <p14:creationId xmlns:p14="http://schemas.microsoft.com/office/powerpoint/2010/main" val="2932355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999" y="519606"/>
            <a:ext cx="7506353" cy="756000"/>
          </a:xfrm>
        </p:spPr>
        <p:txBody>
          <a:bodyPr>
            <a:normAutofit fontScale="90000"/>
          </a:bodyPr>
          <a:lstStyle/>
          <a:p>
            <a:r>
              <a:rPr lang="de-DE" dirty="0"/>
              <a:t>Welche forschungsethischen Prinzipien wurden in der </a:t>
            </a:r>
            <a:r>
              <a:rPr lang="de-DE" dirty="0" err="1"/>
              <a:t>Tuskegee</a:t>
            </a:r>
            <a:r>
              <a:rPr lang="de-DE" dirty="0"/>
              <a:t>-Syphilis-Studie missachtet?</a:t>
            </a:r>
          </a:p>
        </p:txBody>
      </p:sp>
      <p:sp>
        <p:nvSpPr>
          <p:cNvPr id="3" name="Inhaltsplatzhalter 2"/>
          <p:cNvSpPr>
            <a:spLocks noGrp="1"/>
          </p:cNvSpPr>
          <p:nvPr>
            <p:ph idx="1"/>
          </p:nvPr>
        </p:nvSpPr>
        <p:spPr>
          <a:xfrm>
            <a:off x="230832" y="1409526"/>
            <a:ext cx="7656840" cy="3538488"/>
          </a:xfrm>
        </p:spPr>
        <p:txBody>
          <a:bodyPr>
            <a:normAutofit/>
          </a:bodyPr>
          <a:lstStyle/>
          <a:p>
            <a:pPr>
              <a:spcBef>
                <a:spcPts val="1200"/>
              </a:spcBef>
            </a:pPr>
            <a:r>
              <a:rPr lang="de-DE" sz="2400" dirty="0"/>
              <a:t>Wissenschaftliche Güte und Integrität der Forschenden</a:t>
            </a:r>
          </a:p>
          <a:p>
            <a:r>
              <a:rPr lang="de-DE" sz="2400" dirty="0"/>
              <a:t>Schadensvermeidung</a:t>
            </a:r>
          </a:p>
          <a:p>
            <a:r>
              <a:rPr lang="de-DE" sz="2400" dirty="0"/>
              <a:t>Keine Täuschung</a:t>
            </a:r>
          </a:p>
          <a:p>
            <a:r>
              <a:rPr lang="de-DE" sz="2400" dirty="0"/>
              <a:t>Freiwilligkeit</a:t>
            </a:r>
          </a:p>
          <a:p>
            <a:r>
              <a:rPr lang="de-DE" sz="2400" dirty="0"/>
              <a:t>Informiertes Einverständnis</a:t>
            </a:r>
          </a:p>
        </p:txBody>
      </p:sp>
    </p:spTree>
    <p:extLst>
      <p:ext uri="{BB962C8B-B14F-4D97-AF65-F5344CB8AC3E}">
        <p14:creationId xmlns:p14="http://schemas.microsoft.com/office/powerpoint/2010/main" val="298800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999" y="519606"/>
            <a:ext cx="7650369" cy="756000"/>
          </a:xfrm>
        </p:spPr>
        <p:txBody>
          <a:bodyPr>
            <a:noAutofit/>
          </a:bodyPr>
          <a:lstStyle/>
          <a:p>
            <a:pPr marL="806450" indent="-806450">
              <a:spcAft>
                <a:spcPts val="400"/>
              </a:spcAft>
              <a:buNone/>
              <a:tabLst>
                <a:tab pos="806450" algn="l"/>
              </a:tabLst>
            </a:pPr>
            <a:r>
              <a:rPr lang="de-DE" sz="2300" dirty="0"/>
              <a:t>2.1)	Ethische Grundlagen und gesetzliche Regelungen bei medizinischer Forschung</a:t>
            </a:r>
          </a:p>
        </p:txBody>
      </p:sp>
      <p:sp>
        <p:nvSpPr>
          <p:cNvPr id="3" name="Inhaltsplatzhalter 2"/>
          <p:cNvSpPr>
            <a:spLocks noGrp="1"/>
          </p:cNvSpPr>
          <p:nvPr>
            <p:ph idx="1"/>
          </p:nvPr>
        </p:nvSpPr>
        <p:spPr>
          <a:xfrm>
            <a:off x="230832" y="1409526"/>
            <a:ext cx="7221488" cy="3682504"/>
          </a:xfrm>
        </p:spPr>
        <p:txBody>
          <a:bodyPr>
            <a:normAutofit fontScale="40000" lnSpcReduction="20000"/>
          </a:bodyPr>
          <a:lstStyle/>
          <a:p>
            <a:pPr>
              <a:lnSpc>
                <a:spcPct val="120000"/>
              </a:lnSpc>
              <a:spcAft>
                <a:spcPts val="400"/>
              </a:spcAft>
            </a:pPr>
            <a:r>
              <a:rPr lang="de-DE" sz="4000" b="1" dirty="0"/>
              <a:t>Helsinki </a:t>
            </a:r>
            <a:r>
              <a:rPr lang="de-DE" sz="4000" b="1" dirty="0" err="1"/>
              <a:t>Declaration</a:t>
            </a:r>
            <a:r>
              <a:rPr lang="de-DE" sz="4000" b="1" dirty="0"/>
              <a:t> des Weltärztebundes (Version 2013)</a:t>
            </a:r>
            <a:br>
              <a:rPr lang="de-DE" dirty="0"/>
            </a:br>
            <a:r>
              <a:rPr lang="de-DE" sz="3000" dirty="0"/>
              <a:t>(</a:t>
            </a:r>
            <a:r>
              <a:rPr lang="de-DE" sz="3000" u="sng" dirty="0"/>
              <a:t>https://www.wma.net/policies-post/wma-declaration-of-helsinki-ethical-principles-for-medical-research-involving-human-subjects</a:t>
            </a:r>
            <a:r>
              <a:rPr lang="de-DE" sz="3000" dirty="0"/>
              <a:t>)</a:t>
            </a:r>
          </a:p>
          <a:p>
            <a:pPr>
              <a:lnSpc>
                <a:spcPct val="120000"/>
              </a:lnSpc>
              <a:spcAft>
                <a:spcPts val="400"/>
              </a:spcAft>
            </a:pPr>
            <a:r>
              <a:rPr lang="de-DE" sz="4000" b="1" dirty="0"/>
              <a:t>(Muster-)Berufsordnung für die in Deutschland tätigen Ärztinnen und Ärzte der Bundesärztekammer (</a:t>
            </a:r>
            <a:r>
              <a:rPr lang="de-DE" sz="4000" b="1" dirty="0">
                <a:solidFill>
                  <a:srgbClr val="000000"/>
                </a:solidFill>
              </a:rPr>
              <a:t>2018</a:t>
            </a:r>
            <a:r>
              <a:rPr lang="de-DE" sz="4000" b="1" dirty="0"/>
              <a:t>)</a:t>
            </a:r>
            <a:br>
              <a:rPr lang="de-DE" dirty="0"/>
            </a:br>
            <a:r>
              <a:rPr lang="de-DE" sz="3000" dirty="0"/>
              <a:t>(</a:t>
            </a:r>
            <a:r>
              <a:rPr lang="de-DE" sz="3000" u="sng" dirty="0"/>
              <a:t>https://www.bundesaerztekammer.de/fileadmin/user_upload/downloads/pdf-Ordner/MBO/MBO-AE.pdf</a:t>
            </a:r>
            <a:r>
              <a:rPr lang="de-DE" sz="3000" dirty="0"/>
              <a:t>)</a:t>
            </a:r>
            <a:br>
              <a:rPr lang="de-DE" sz="3000" dirty="0"/>
            </a:br>
            <a:r>
              <a:rPr lang="de-DE" sz="3000" dirty="0"/>
              <a:t>§15 Forschung (1): „Ärztinnen und Ärzte, die sich an einem Forschungsvorhaben beteiligen, bei dem in die psychische oder körperliche Integrität eines Menschen eingegriffen oder Körpermaterialien oder Daten verwendet werden, die sich einem bestimmten Menschen zuordnen lassen, müssen sicherstellen, dass vor der Durchführung des Forschungsvorhabens eine Beratung erfolgt, die auf die mit ihm verbundenen berufsethischen und berufsrechtlichen Fragen zielt und die von einer bei der zuständigen Ärztekammer gebildeten Ethik-Kommission oder von einer anderen, nach Landesrecht gebildeten unabhängigen und interdisziplinär besetzten Ethik-Kommission durchgeführt wird. Dasselbe gilt vor der Durchführung gesetzlich zugelassener Forschung mit vitalen menschlichen Gameten und lebendem embryonalen Gewebe.“</a:t>
            </a:r>
          </a:p>
        </p:txBody>
      </p:sp>
    </p:spTree>
    <p:extLst>
      <p:ext uri="{BB962C8B-B14F-4D97-AF65-F5344CB8AC3E}">
        <p14:creationId xmlns:p14="http://schemas.microsoft.com/office/powerpoint/2010/main" val="1022335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999" y="519606"/>
            <a:ext cx="7650369" cy="756000"/>
          </a:xfrm>
        </p:spPr>
        <p:txBody>
          <a:bodyPr>
            <a:noAutofit/>
          </a:bodyPr>
          <a:lstStyle/>
          <a:p>
            <a:pPr marL="806450" indent="-806450">
              <a:buNone/>
              <a:tabLst>
                <a:tab pos="806450" algn="l"/>
              </a:tabLst>
            </a:pPr>
            <a:r>
              <a:rPr lang="de-DE" sz="2300" dirty="0"/>
              <a:t>2.1)	Weitere rechtliche Rahmenbedingungen der medizinischen Forschung</a:t>
            </a:r>
          </a:p>
        </p:txBody>
      </p:sp>
      <p:sp>
        <p:nvSpPr>
          <p:cNvPr id="3" name="Inhaltsplatzhalter 2"/>
          <p:cNvSpPr>
            <a:spLocks noGrp="1"/>
          </p:cNvSpPr>
          <p:nvPr>
            <p:ph idx="1"/>
          </p:nvPr>
        </p:nvSpPr>
        <p:spPr>
          <a:xfrm>
            <a:off x="755576" y="1411200"/>
            <a:ext cx="6840760" cy="3168352"/>
          </a:xfrm>
        </p:spPr>
        <p:txBody>
          <a:bodyPr>
            <a:normAutofit lnSpcReduction="10000"/>
          </a:bodyPr>
          <a:lstStyle/>
          <a:p>
            <a:pPr marL="342900" indent="-342900"/>
            <a:r>
              <a:rPr lang="de-DE" sz="2300" dirty="0"/>
              <a:t>Gesetz über den Verkehr mit Arzneimitteln, Sechster Abschnitt „Schutz des Menschen bei der klinischen Prüfung“ (§§ 40 – 42): </a:t>
            </a:r>
            <a:br>
              <a:rPr lang="de-DE" dirty="0"/>
            </a:br>
            <a:r>
              <a:rPr lang="de-DE" sz="1800" u="sng" dirty="0">
                <a:solidFill>
                  <a:srgbClr val="000000"/>
                </a:solidFill>
              </a:rPr>
              <a:t>https://www.gesetze-im-internet.de/amg_1976</a:t>
            </a:r>
          </a:p>
          <a:p>
            <a:pPr marL="342900" indent="-342900"/>
            <a:endParaRPr lang="de-DE" sz="1800" dirty="0"/>
          </a:p>
          <a:p>
            <a:pPr marL="342900" indent="-342900"/>
            <a:r>
              <a:rPr lang="de-DE" sz="2300" dirty="0"/>
              <a:t>Gesetz über Medizinprodukte, Vierter Abschnitt „Klinische Bewertung, Leistungsbewertung, klinische Prüfung, Leistungsbewertungsprüfung“ (§§19 – 24):</a:t>
            </a:r>
            <a:br>
              <a:rPr lang="de-DE" dirty="0"/>
            </a:br>
            <a:r>
              <a:rPr lang="de-DE" sz="1800" u="sng" dirty="0">
                <a:solidFill>
                  <a:srgbClr val="000000"/>
                </a:solidFill>
              </a:rPr>
              <a:t>https://www.gesetze-im-internet.de/mpg</a:t>
            </a:r>
          </a:p>
        </p:txBody>
      </p:sp>
    </p:spTree>
    <p:extLst>
      <p:ext uri="{BB962C8B-B14F-4D97-AF65-F5344CB8AC3E}">
        <p14:creationId xmlns:p14="http://schemas.microsoft.com/office/powerpoint/2010/main" val="1619229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999" y="519606"/>
            <a:ext cx="7650369" cy="756000"/>
          </a:xfrm>
        </p:spPr>
        <p:txBody>
          <a:bodyPr>
            <a:noAutofit/>
          </a:bodyPr>
          <a:lstStyle/>
          <a:p>
            <a:pPr marL="806450" indent="-806450">
              <a:spcAft>
                <a:spcPts val="400"/>
              </a:spcAft>
              <a:buNone/>
              <a:tabLst>
                <a:tab pos="806450" algn="l"/>
              </a:tabLst>
            </a:pPr>
            <a:r>
              <a:rPr lang="de-DE" sz="2300" dirty="0"/>
              <a:t>2.2)	Rahmenbedingungen der psychologischen Forschung</a:t>
            </a:r>
          </a:p>
        </p:txBody>
      </p:sp>
      <p:sp>
        <p:nvSpPr>
          <p:cNvPr id="3" name="Inhaltsplatzhalter 2"/>
          <p:cNvSpPr>
            <a:spLocks noGrp="1"/>
          </p:cNvSpPr>
          <p:nvPr>
            <p:ph idx="1"/>
          </p:nvPr>
        </p:nvSpPr>
        <p:spPr>
          <a:xfrm>
            <a:off x="230832" y="1409526"/>
            <a:ext cx="6501407" cy="3682504"/>
          </a:xfrm>
        </p:spPr>
        <p:txBody>
          <a:bodyPr>
            <a:normAutofit lnSpcReduction="10000"/>
          </a:bodyPr>
          <a:lstStyle/>
          <a:p>
            <a:pPr>
              <a:spcAft>
                <a:spcPts val="600"/>
              </a:spcAft>
            </a:pPr>
            <a:r>
              <a:rPr lang="de-DE" sz="1600" b="1" dirty="0"/>
              <a:t>Berufsethische Richtlinien</a:t>
            </a:r>
            <a:r>
              <a:rPr lang="de-DE" sz="1600" dirty="0"/>
              <a:t> des Berufsverbandes Deutscher Psychologinnen und Psychologen (BDP) und</a:t>
            </a:r>
            <a:br>
              <a:rPr lang="de-DE" sz="1600" dirty="0"/>
            </a:br>
            <a:r>
              <a:rPr lang="de-DE" sz="1600" dirty="0"/>
              <a:t>der Deutschen Gesellschaft für Psychologie (DGPs) von 2016 (zugleich Berufsordnung des BDP):</a:t>
            </a:r>
            <a:br>
              <a:rPr lang="de-DE" sz="1600" dirty="0"/>
            </a:br>
            <a:r>
              <a:rPr lang="de-DE" sz="1600" u="sng" dirty="0"/>
              <a:t>https://www.dgps.de/index.php?id=185</a:t>
            </a:r>
          </a:p>
          <a:p>
            <a:r>
              <a:rPr lang="de-DE" sz="1600" dirty="0"/>
              <a:t>Bedeutung (vgl. Präambel):</a:t>
            </a:r>
          </a:p>
          <a:p>
            <a:pPr lvl="1"/>
            <a:r>
              <a:rPr lang="de-DE" sz="1400" dirty="0"/>
              <a:t>Grundlagen der Berufsausübung von Psychologinnen und Psychologen als Hilfestellung und Orientierung</a:t>
            </a:r>
          </a:p>
          <a:p>
            <a:pPr lvl="1"/>
            <a:r>
              <a:rPr lang="de-DE" sz="1400" dirty="0"/>
              <a:t>Schutz der Verbraucher und der Wahrung ihrer Rechte</a:t>
            </a:r>
          </a:p>
          <a:p>
            <a:pPr lvl="1"/>
            <a:r>
              <a:rPr lang="de-DE" sz="1400" dirty="0"/>
              <a:t>Aufklären der allgemeinen Öffentlichkeit, Fachwelt und Politik über ethisch angemessenes berufliches Handeln von Psychologinnen und Psychologen</a:t>
            </a:r>
          </a:p>
          <a:p>
            <a:pPr lvl="1"/>
            <a:r>
              <a:rPr lang="de-DE" sz="1400" dirty="0"/>
              <a:t>Rahmen zur Lösung ethischer Fragen in der Berufsausübung</a:t>
            </a:r>
          </a:p>
          <a:p>
            <a:pPr lvl="1"/>
            <a:r>
              <a:rPr lang="de-DE" sz="1400" dirty="0"/>
              <a:t>Verpflichtet die Berufsangehörigen auf die Einhaltung dieser ethischen Richtlinien in allen Situationen ihrer Berufsausübung</a:t>
            </a: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3" t="972" r="1093" b="730"/>
          <a:stretch/>
        </p:blipFill>
        <p:spPr bwMode="auto">
          <a:xfrm rot="360000">
            <a:off x="6656776" y="1371446"/>
            <a:ext cx="1980128" cy="2793198"/>
          </a:xfrm>
          <a:prstGeom prst="rect">
            <a:avLst/>
          </a:prstGeom>
          <a:ln w="6350">
            <a:solidFill>
              <a:schemeClr val="bg1">
                <a:lumMod val="65000"/>
              </a:schemeClr>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67298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999" y="519606"/>
            <a:ext cx="7650369" cy="756000"/>
          </a:xfrm>
        </p:spPr>
        <p:txBody>
          <a:bodyPr>
            <a:normAutofit fontScale="90000"/>
          </a:bodyPr>
          <a:lstStyle/>
          <a:p>
            <a:pPr>
              <a:buFont typeface="+mj-lt"/>
              <a:buAutoNum type="arabicParenR" startAt="3"/>
            </a:pPr>
            <a:r>
              <a:rPr lang="de-DE" dirty="0"/>
              <a:t>(Rechtliche) Rahmenbedingungen in der sozialwissenschaftlichen Forschung</a:t>
            </a:r>
          </a:p>
        </p:txBody>
      </p:sp>
      <p:sp>
        <p:nvSpPr>
          <p:cNvPr id="6" name="Inhaltsplatzhalter 2"/>
          <p:cNvSpPr>
            <a:spLocks noGrp="1"/>
          </p:cNvSpPr>
          <p:nvPr>
            <p:ph idx="1"/>
          </p:nvPr>
        </p:nvSpPr>
        <p:spPr>
          <a:xfrm>
            <a:off x="230832" y="1409526"/>
            <a:ext cx="7509520" cy="3682504"/>
          </a:xfrm>
        </p:spPr>
        <p:txBody>
          <a:bodyPr>
            <a:normAutofit/>
          </a:bodyPr>
          <a:lstStyle/>
          <a:p>
            <a:pPr indent="-342900">
              <a:spcBef>
                <a:spcPts val="384"/>
              </a:spcBef>
              <a:spcAft>
                <a:spcPts val="400"/>
              </a:spcAft>
            </a:pPr>
            <a:r>
              <a:rPr lang="de-DE" sz="1400" b="1" dirty="0"/>
              <a:t>Persönlichkeitsrecht</a:t>
            </a:r>
            <a:r>
              <a:rPr lang="de-DE" sz="1400" dirty="0"/>
              <a:t> (Art. 2 Abs. 1 GG) das allgemeine Recht des Einzelnen auf Achtung und freie Entfaltung seiner Persönlichkeit gegenüber dem Staat und im privaten Rechtsverkehr, Recht am eigenen Bild, Recht auf Privat- und Intimsphäre sowie das aus Art. 2 Abs. 1 </a:t>
            </a:r>
            <a:r>
              <a:rPr lang="de-DE" sz="1400" dirty="0" err="1"/>
              <a:t>i.V.m</a:t>
            </a:r>
            <a:r>
              <a:rPr lang="de-DE" sz="1400" dirty="0"/>
              <a:t>. Art. 1 Abs. 1 GG abgeleitete Recht auf informationelle Selbstbestimmung (Datenschutzrecht)</a:t>
            </a:r>
          </a:p>
          <a:p>
            <a:pPr indent="-342900">
              <a:spcBef>
                <a:spcPts val="384"/>
              </a:spcBef>
              <a:spcAft>
                <a:spcPts val="400"/>
              </a:spcAft>
            </a:pPr>
            <a:r>
              <a:rPr lang="de-DE" sz="1400" b="1" dirty="0"/>
              <a:t>Forschungsfreiheit</a:t>
            </a:r>
            <a:r>
              <a:rPr lang="de-DE" sz="1400" dirty="0"/>
              <a:t> (Art. 5 Abs. 3 GG)</a:t>
            </a:r>
          </a:p>
          <a:p>
            <a:pPr indent="-342900">
              <a:spcBef>
                <a:spcPts val="384"/>
              </a:spcBef>
              <a:spcAft>
                <a:spcPts val="400"/>
              </a:spcAft>
            </a:pPr>
            <a:r>
              <a:rPr lang="de-DE" sz="1400" b="1" dirty="0"/>
              <a:t>Ethik Kodex </a:t>
            </a:r>
            <a:r>
              <a:rPr lang="de-DE" sz="1400" dirty="0"/>
              <a:t>der Deutschen Gesellschaft für Soziologie und des Berufsverbands Deutscher Soziologinnen und Soziologen</a:t>
            </a:r>
            <a:br>
              <a:rPr lang="de-DE" sz="1400" dirty="0"/>
            </a:br>
            <a:r>
              <a:rPr lang="de-DE" sz="1400" dirty="0"/>
              <a:t>(</a:t>
            </a:r>
            <a:r>
              <a:rPr lang="de-DE" sz="1400" u="sng" dirty="0"/>
              <a:t>https://www.soziologie.de/de/die-dgs/ethik/ethik-kodex.html</a:t>
            </a:r>
            <a:r>
              <a:rPr lang="de-DE" sz="1400" dirty="0"/>
              <a:t>)</a:t>
            </a:r>
          </a:p>
          <a:p>
            <a:pPr indent="-342900">
              <a:spcBef>
                <a:spcPts val="384"/>
              </a:spcBef>
              <a:spcAft>
                <a:spcPts val="400"/>
              </a:spcAft>
            </a:pPr>
            <a:r>
              <a:rPr lang="de-DE" sz="1400" b="1" dirty="0"/>
              <a:t>Gute wissenschaftliche Praxis</a:t>
            </a:r>
            <a:br>
              <a:rPr lang="de-DE" sz="1400" dirty="0"/>
            </a:br>
            <a:r>
              <a:rPr lang="de-DE" sz="1400" dirty="0"/>
              <a:t>(</a:t>
            </a:r>
            <a:r>
              <a:rPr lang="de-DE" sz="1400" u="sng" dirty="0"/>
              <a:t>http://www.dfg.de/download/pdf/dfg_im_profil/reden_stellungnahmen/</a:t>
            </a:r>
            <a:br>
              <a:rPr lang="de-DE" sz="1400" u="sng" dirty="0"/>
            </a:br>
            <a:r>
              <a:rPr lang="de-DE" sz="1400" u="sng" dirty="0" err="1"/>
              <a:t>download</a:t>
            </a:r>
            <a:r>
              <a:rPr lang="de-DE" sz="1400" u="sng" dirty="0"/>
              <a:t>/empfehlung_wiss_praxis_1310.pdf</a:t>
            </a:r>
            <a:r>
              <a:rPr lang="de-DE" sz="1400" dirty="0"/>
              <a:t>)</a:t>
            </a:r>
            <a:endParaRPr lang="de-DE" sz="1400" u="sng" dirty="0">
              <a:solidFill>
                <a:srgbClr val="000000"/>
              </a:solidFill>
            </a:endParaRPr>
          </a:p>
        </p:txBody>
      </p:sp>
    </p:spTree>
    <p:extLst>
      <p:ext uri="{BB962C8B-B14F-4D97-AF65-F5344CB8AC3E}">
        <p14:creationId xmlns:p14="http://schemas.microsoft.com/office/powerpoint/2010/main" val="1447449477"/>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nk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3642</Words>
  <Application>Microsoft Office PowerPoint</Application>
  <PresentationFormat>Bildschirmpräsentation (16:9)</PresentationFormat>
  <Paragraphs>315</Paragraphs>
  <Slides>47</Slides>
  <Notes>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47</vt:i4>
      </vt:variant>
    </vt:vector>
  </HeadingPairs>
  <TitlesOfParts>
    <vt:vector size="55" baseType="lpstr">
      <vt:lpstr>Kozuka Mincho Pr6N B</vt:lpstr>
      <vt:lpstr>Kozuka Mincho Pr6N M</vt:lpstr>
      <vt:lpstr>MS PGothic</vt:lpstr>
      <vt:lpstr>Arial</vt:lpstr>
      <vt:lpstr>Calibri</vt:lpstr>
      <vt:lpstr>Georgia</vt:lpstr>
      <vt:lpstr>Wingdings</vt:lpstr>
      <vt:lpstr>Larissa</vt:lpstr>
      <vt:lpstr>Forschungsethik in den Sozial- und Wirtschaftswissenschaften</vt:lpstr>
      <vt:lpstr>Gliederung</vt:lpstr>
      <vt:lpstr>Fallbeispiel: Tuskegee-Syphilis-Studie</vt:lpstr>
      <vt:lpstr>Fallbeispiel: Tuskegee-Syphilis-Studie</vt:lpstr>
      <vt:lpstr>Welche forschungsethischen Prinzipien wurden in der Tuskegee-Syphilis-Studie missachtet?</vt:lpstr>
      <vt:lpstr>2.1) Ethische Grundlagen und gesetzliche Regelungen bei medizinischer Forschung</vt:lpstr>
      <vt:lpstr>2.1) Weitere rechtliche Rahmenbedingungen der medizinischen Forschung</vt:lpstr>
      <vt:lpstr>2.2) Rahmenbedingungen der psychologischen Forschung</vt:lpstr>
      <vt:lpstr>(Rechtliche) Rahmenbedingungen in der sozialwissenschaftlichen Forschung</vt:lpstr>
      <vt:lpstr>Warum ist das Thema aktuell?</vt:lpstr>
      <vt:lpstr>Forschungsethik im Spannungsfeld zwischen Datenschutz und guter wissenschaftlicher Praxis</vt:lpstr>
      <vt:lpstr>Gute wissenschaftliche Praxis</vt:lpstr>
      <vt:lpstr>Grundprinzipien guter wissenschaftlicher Praxis</vt:lpstr>
      <vt:lpstr>Datenschutz – rechtliche Grundlagen</vt:lpstr>
      <vt:lpstr>Wesentliche Anforderungen des Datenschutzes (bei der Erhebung von Studiendaten)</vt:lpstr>
      <vt:lpstr>Forschungsethik Definition</vt:lpstr>
      <vt:lpstr>Forschungsethik Definition</vt:lpstr>
      <vt:lpstr>PowerPoint-Präsentation</vt:lpstr>
      <vt:lpstr>Zentrale forschungsethische Prinzipien</vt:lpstr>
      <vt:lpstr>Zentrale forschungsethische Prinzipien</vt:lpstr>
      <vt:lpstr>6.1) Wissenschaftliche Güte und Integrität der Forschenden (1)</vt:lpstr>
      <vt:lpstr>6.1) Wissenschaftliche Güte und Integrität der Forschenden (2)</vt:lpstr>
      <vt:lpstr>6.1) Wissenschaftliche Güte und Integrität der Forschenden (3)</vt:lpstr>
      <vt:lpstr>PowerPoint-Präsentation</vt:lpstr>
      <vt:lpstr>Zentrale forschungsethische Prinzipien</vt:lpstr>
      <vt:lpstr>6.2) Vermeiden von Schaden: Schutz von Studienteilnehmenden (1)</vt:lpstr>
      <vt:lpstr>6.2) Vermeiden von Schaden: Schutz von Studienteilnehmenden (2)</vt:lpstr>
      <vt:lpstr>6.2) Vermeiden von Schaden: Schutz von Studienteilnehmenden (3)</vt:lpstr>
      <vt:lpstr>6.2) Schutz von Studienteilnehmenden oder spezifischen Personengruppen (4)</vt:lpstr>
      <vt:lpstr>6.2) Vermeiden von Schaden: Schutz von Forschenden (1)</vt:lpstr>
      <vt:lpstr>6.2) Vermeiden von Schaden: Schutz von Forschenden im Ausland (2)</vt:lpstr>
      <vt:lpstr>PowerPoint-Präsentation</vt:lpstr>
      <vt:lpstr>Zentrale forschungsethische Prinzipien</vt:lpstr>
      <vt:lpstr>6.3) Informierte Einwilligung</vt:lpstr>
      <vt:lpstr>6.3) Informierte Einwilligung: Information</vt:lpstr>
      <vt:lpstr>6.3) Informierte Einwilligung: Freiwilligkeit der Teilnahme</vt:lpstr>
      <vt:lpstr>6.3) Informierte Einwilligung: Entscheidungskompetenz &amp; Einwilligungsfähigkeit</vt:lpstr>
      <vt:lpstr>6.3) Informierte Einwilligung: Form der Einwilligung</vt:lpstr>
      <vt:lpstr>6.3) Beispiel für Einwilligung</vt:lpstr>
      <vt:lpstr>Förderung der ethischen Reflexivität der Forschenden: Forschungsethische Selbstprüfung (1)</vt:lpstr>
      <vt:lpstr>Förderung der ethischen Reflexivität der Forschenden: Forschungsethische Selbstprüfung (2)</vt:lpstr>
      <vt:lpstr>Forschungsethische Selbstprüfung: Indikatoren als Entscheidungshilfe für Begutachtung (1)</vt:lpstr>
      <vt:lpstr>Forschungsethische Selbstprüfung: Indikatoren als Entscheidungshilfe für Begutachtung (2)</vt:lpstr>
      <vt:lpstr>Kritik an „Ethics Reviews“ bzw. Begutachtungen durch Ethikkommissionen</vt:lpstr>
      <vt:lpstr>Forschungsethische Selbstprüfung</vt:lpstr>
      <vt:lpstr> Aktivitäten des RatSWD zur Forschungsethik</vt:lpstr>
      <vt:lpstr>Impressum/Hinweise</vt:lpstr>
    </vt:vector>
  </TitlesOfParts>
  <Company>Wissenschaftszentrum 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Forschungsethik in den Sozial- und Wirtschaftswissenschaften</dc:title>
  <dc:creator>RatSWD</dc:creator>
  <cp:lastModifiedBy>Claudia Kreutz</cp:lastModifiedBy>
  <cp:revision>238</cp:revision>
  <dcterms:created xsi:type="dcterms:W3CDTF">2018-12-13T14:41:22Z</dcterms:created>
  <dcterms:modified xsi:type="dcterms:W3CDTF">2024-06-17T13:12:37Z</dcterms:modified>
</cp:coreProperties>
</file>