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2" r:id="rId2"/>
    <p:sldId id="298" r:id="rId3"/>
    <p:sldId id="264" r:id="rId4"/>
    <p:sldId id="265" r:id="rId5"/>
    <p:sldId id="258" r:id="rId6"/>
    <p:sldId id="266" r:id="rId7"/>
    <p:sldId id="267" r:id="rId8"/>
    <p:sldId id="268" r:id="rId9"/>
    <p:sldId id="269" r:id="rId10"/>
    <p:sldId id="270" r:id="rId11"/>
    <p:sldId id="271" r:id="rId12"/>
    <p:sldId id="272" r:id="rId13"/>
    <p:sldId id="273" r:id="rId14"/>
    <p:sldId id="274" r:id="rId15"/>
    <p:sldId id="276" r:id="rId16"/>
    <p:sldId id="277" r:id="rId17"/>
    <p:sldId id="278" r:id="rId18"/>
    <p:sldId id="279" r:id="rId19"/>
    <p:sldId id="301" r:id="rId20"/>
    <p:sldId id="302" r:id="rId21"/>
    <p:sldId id="282" r:id="rId22"/>
    <p:sldId id="283" r:id="rId23"/>
    <p:sldId id="284" r:id="rId24"/>
    <p:sldId id="280" r:id="rId25"/>
    <p:sldId id="303" r:id="rId26"/>
    <p:sldId id="285" r:id="rId27"/>
    <p:sldId id="286" r:id="rId28"/>
    <p:sldId id="306" r:id="rId29"/>
    <p:sldId id="307" r:id="rId30"/>
    <p:sldId id="308" r:id="rId31"/>
    <p:sldId id="309" r:id="rId32"/>
    <p:sldId id="281" r:id="rId33"/>
    <p:sldId id="304" r:id="rId34"/>
    <p:sldId id="287" r:id="rId35"/>
    <p:sldId id="288" r:id="rId36"/>
    <p:sldId id="289" r:id="rId37"/>
    <p:sldId id="290" r:id="rId38"/>
    <p:sldId id="291" r:id="rId39"/>
    <p:sldId id="292" r:id="rId40"/>
    <p:sldId id="293" r:id="rId41"/>
    <p:sldId id="310" r:id="rId42"/>
    <p:sldId id="299" r:id="rId43"/>
    <p:sldId id="300" r:id="rId44"/>
    <p:sldId id="305" r:id="rId45"/>
    <p:sldId id="295" r:id="rId46"/>
    <p:sldId id="296" r:id="rId47"/>
    <p:sldId id="297" r:id="rId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617"/>
    <a:srgbClr val="494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BE10C-EFE8-4DC1-B7BB-019A4C09A841}" type="datetimeFigureOut">
              <a:rPr lang="de-DE" smtClean="0"/>
              <a:t>17.06.2024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72B80-F255-4078-8D2D-2C1E9CBE32DE}" type="slidenum">
              <a:rPr lang="de-DE" smtClean="0"/>
              <a:t>‹Nr.›</a:t>
            </a:fld>
            <a:endParaRPr lang="de-DE"/>
          </a:p>
        </p:txBody>
      </p:sp>
    </p:spTree>
    <p:extLst>
      <p:ext uri="{BB962C8B-B14F-4D97-AF65-F5344CB8AC3E}">
        <p14:creationId xmlns:p14="http://schemas.microsoft.com/office/powerpoint/2010/main" val="135758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Sammlung von Aspekten durch die Studierenden, z.B.</a:t>
            </a:r>
            <a:r>
              <a:rPr lang="de-DE" sz="1200" baseline="0" dirty="0"/>
              <a:t> - einblenden</a:t>
            </a:r>
            <a:endParaRPr lang="de-DE" sz="1200" dirty="0"/>
          </a:p>
          <a:p>
            <a:endParaRPr lang="de-DE" dirty="0"/>
          </a:p>
        </p:txBody>
      </p:sp>
      <p:sp>
        <p:nvSpPr>
          <p:cNvPr id="4" name="Foliennummernplatzhalter 3"/>
          <p:cNvSpPr>
            <a:spLocks noGrp="1"/>
          </p:cNvSpPr>
          <p:nvPr>
            <p:ph type="sldNum" sz="quarter" idx="10"/>
          </p:nvPr>
        </p:nvSpPr>
        <p:spPr/>
        <p:txBody>
          <a:bodyPr/>
          <a:lstStyle/>
          <a:p>
            <a:fld id="{E6B72B80-F255-4078-8D2D-2C1E9CBE32DE}" type="slidenum">
              <a:rPr lang="de-DE" smtClean="0"/>
              <a:t>5</a:t>
            </a:fld>
            <a:endParaRPr lang="de-DE"/>
          </a:p>
        </p:txBody>
      </p:sp>
    </p:spTree>
    <p:extLst>
      <p:ext uri="{BB962C8B-B14F-4D97-AF65-F5344CB8AC3E}">
        <p14:creationId xmlns:p14="http://schemas.microsoft.com/office/powerpoint/2010/main" val="153121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059832" y="2348880"/>
            <a:ext cx="5256584" cy="1505322"/>
          </a:xfrm>
        </p:spPr>
        <p:txBody>
          <a:bodyPr anchor="t">
            <a:normAutofit/>
          </a:bodyPr>
          <a:lstStyle>
            <a:lvl1pPr algn="l">
              <a:defRPr sz="3200">
                <a:solidFill>
                  <a:srgbClr val="494D5C"/>
                </a:solidFill>
                <a:latin typeface="Georgia" panose="02040502050405020303" pitchFamily="18" charset="0"/>
              </a:defRPr>
            </a:lvl1pPr>
          </a:lstStyle>
          <a:p>
            <a:r>
              <a:rPr lang="de-DE" dirty="0"/>
              <a:t>Titelmasterformat durch Klicken bearbeiten</a:t>
            </a:r>
          </a:p>
        </p:txBody>
      </p:sp>
      <p:sp>
        <p:nvSpPr>
          <p:cNvPr id="3" name="Untertitel 2"/>
          <p:cNvSpPr>
            <a:spLocks noGrp="1"/>
          </p:cNvSpPr>
          <p:nvPr>
            <p:ph type="subTitle" idx="1"/>
          </p:nvPr>
        </p:nvSpPr>
        <p:spPr>
          <a:xfrm>
            <a:off x="3059832" y="4142234"/>
            <a:ext cx="5733232" cy="942950"/>
          </a:xfrm>
        </p:spPr>
        <p:txBody>
          <a:bodyPr anchor="ctr">
            <a:normAutofit/>
          </a:bodyPr>
          <a:lstStyle>
            <a:lvl1pPr marL="0" indent="0" algn="l">
              <a:buNone/>
              <a:defRPr sz="2000">
                <a:solidFill>
                  <a:srgbClr val="494D5C"/>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332656"/>
            <a:ext cx="1700784" cy="713232"/>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7432"/>
            <a:ext cx="2944368" cy="2587752"/>
          </a:xfrm>
          <a:prstGeom prst="rect">
            <a:avLst/>
          </a:prstGeom>
        </p:spPr>
      </p:pic>
      <p:sp>
        <p:nvSpPr>
          <p:cNvPr id="10" name="Rechteck 9"/>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61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79388">
              <a:buFontTx/>
              <a:buNone/>
              <a:tabLst>
                <a:tab pos="539750" algn="l"/>
                <a:tab pos="806450" algn="l"/>
              </a:tabLst>
              <a:defRPr sz="2800" b="1" baseline="0">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1" name="Inhaltsplatzhalter 2"/>
          <p:cNvSpPr>
            <a:spLocks noGrp="1"/>
          </p:cNvSpPr>
          <p:nvPr>
            <p:ph idx="1"/>
          </p:nvPr>
        </p:nvSpPr>
        <p:spPr>
          <a:xfrm>
            <a:off x="230832" y="1484784"/>
            <a:ext cx="7797168" cy="5040560"/>
          </a:xfrm>
        </p:spPr>
        <p:txBody>
          <a:bodyPr numCol="1"/>
          <a:lstStyle>
            <a:lvl1pPr marL="846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1260000" indent="-288000">
              <a:lnSpc>
                <a:spcPct val="100000"/>
              </a:lnSpc>
              <a:spcAft>
                <a:spcPts val="0"/>
              </a:spcAft>
              <a:buClr>
                <a:srgbClr val="E73331"/>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E73331"/>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5733336"/>
            <a:ext cx="720000" cy="720000"/>
          </a:xfrm>
          <a:prstGeom prst="rect">
            <a:avLst/>
          </a:prstGeom>
        </p:spPr>
      </p:pic>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6" name="Inhaltsplatzhalter 2"/>
          <p:cNvSpPr>
            <a:spLocks noGrp="1"/>
          </p:cNvSpPr>
          <p:nvPr>
            <p:ph idx="10"/>
          </p:nvPr>
        </p:nvSpPr>
        <p:spPr>
          <a:xfrm>
            <a:off x="234081" y="6453296"/>
            <a:ext cx="7797168" cy="180080"/>
          </a:xfrm>
        </p:spPr>
        <p:txBody>
          <a:bodyPr numCol="1" anchor="b">
            <a:noAutofit/>
          </a:bodyPr>
          <a:lstStyle>
            <a:lvl1pPr marL="0" indent="0">
              <a:lnSpc>
                <a:spcPct val="100000"/>
              </a:lnSpc>
              <a:spcBef>
                <a:spcPts val="0"/>
              </a:spcBef>
              <a:spcAft>
                <a:spcPts val="0"/>
              </a:spcAft>
              <a:buClr>
                <a:srgbClr val="E73331"/>
              </a:buClr>
              <a:buFontTx/>
              <a:buNone/>
              <a:defRPr sz="1100">
                <a:solidFill>
                  <a:schemeClr val="bg1">
                    <a:lumMod val="50000"/>
                  </a:schemeClr>
                </a:solidFill>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a:t>Textmasterformat bearbeiten</a:t>
            </a:r>
          </a:p>
        </p:txBody>
      </p:sp>
    </p:spTree>
    <p:extLst>
      <p:ext uri="{BB962C8B-B14F-4D97-AF65-F5344CB8AC3E}">
        <p14:creationId xmlns:p14="http://schemas.microsoft.com/office/powerpoint/2010/main" val="331395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79388">
              <a:buFontTx/>
              <a:buNone/>
              <a:tabLst>
                <a:tab pos="539750" algn="l"/>
                <a:tab pos="806450" algn="l"/>
              </a:tabLst>
              <a:defRPr sz="2800" b="1" baseline="0">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1" name="Inhaltsplatzhalter 2"/>
          <p:cNvSpPr>
            <a:spLocks noGrp="1"/>
          </p:cNvSpPr>
          <p:nvPr>
            <p:ph idx="1"/>
          </p:nvPr>
        </p:nvSpPr>
        <p:spPr>
          <a:xfrm>
            <a:off x="230832" y="1484784"/>
            <a:ext cx="8553168" cy="5040560"/>
          </a:xfrm>
        </p:spPr>
        <p:txBody>
          <a:bodyPr numCol="1"/>
          <a:lstStyle>
            <a:lvl1pPr marL="846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1260000" indent="-288000">
              <a:lnSpc>
                <a:spcPct val="100000"/>
              </a:lnSpc>
              <a:spcAft>
                <a:spcPts val="0"/>
              </a:spcAft>
              <a:buClr>
                <a:srgbClr val="E73331"/>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E73331"/>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Tree>
    <p:extLst>
      <p:ext uri="{BB962C8B-B14F-4D97-AF65-F5344CB8AC3E}">
        <p14:creationId xmlns:p14="http://schemas.microsoft.com/office/powerpoint/2010/main" val="411126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80975">
              <a:buFont typeface="+mj-lt"/>
              <a:buNone/>
              <a:tabLst>
                <a:tab pos="539750" algn="l"/>
                <a:tab pos="806450" algn="l"/>
              </a:tabLst>
              <a:defRPr sz="2800" b="1">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1" name="Inhaltsplatzhalter 2"/>
          <p:cNvSpPr>
            <a:spLocks noGrp="1"/>
          </p:cNvSpPr>
          <p:nvPr>
            <p:ph idx="1"/>
          </p:nvPr>
        </p:nvSpPr>
        <p:spPr>
          <a:xfrm>
            <a:off x="230832" y="1484824"/>
            <a:ext cx="7797168" cy="5040520"/>
          </a:xfrm>
        </p:spPr>
        <p:txBody>
          <a:bodyPr numCol="1"/>
          <a:lstStyle>
            <a:lvl1pPr marL="0" indent="0">
              <a:lnSpc>
                <a:spcPct val="130000"/>
              </a:lnSpc>
              <a:spcBef>
                <a:spcPts val="0"/>
              </a:spcBef>
              <a:spcAft>
                <a:spcPts val="650"/>
              </a:spcAft>
              <a:buClr>
                <a:srgbClr val="E73331"/>
              </a:buClr>
              <a:buFontTx/>
              <a:buNone/>
              <a:defRPr sz="2800">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a:t>Textmasterformat bearbeiten</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5733336"/>
            <a:ext cx="720000" cy="720000"/>
          </a:xfrm>
          <a:prstGeom prst="rect">
            <a:avLst/>
          </a:prstGeom>
        </p:spPr>
      </p:pic>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6" name="Inhaltsplatzhalter 2"/>
          <p:cNvSpPr>
            <a:spLocks noGrp="1"/>
          </p:cNvSpPr>
          <p:nvPr>
            <p:ph idx="10"/>
          </p:nvPr>
        </p:nvSpPr>
        <p:spPr>
          <a:xfrm>
            <a:off x="234081" y="6453296"/>
            <a:ext cx="7797168" cy="180080"/>
          </a:xfrm>
        </p:spPr>
        <p:txBody>
          <a:bodyPr numCol="1" anchor="b">
            <a:noAutofit/>
          </a:bodyPr>
          <a:lstStyle>
            <a:lvl1pPr marL="0" indent="0">
              <a:lnSpc>
                <a:spcPct val="100000"/>
              </a:lnSpc>
              <a:spcBef>
                <a:spcPts val="0"/>
              </a:spcBef>
              <a:spcAft>
                <a:spcPts val="0"/>
              </a:spcAft>
              <a:buClr>
                <a:srgbClr val="E73331"/>
              </a:buClr>
              <a:buFontTx/>
              <a:buNone/>
              <a:defRPr sz="1100">
                <a:solidFill>
                  <a:schemeClr val="bg1">
                    <a:lumMod val="50000"/>
                  </a:schemeClr>
                </a:solidFill>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a:t>Textmasterformat bearbeiten</a:t>
            </a:r>
          </a:p>
        </p:txBody>
      </p:sp>
    </p:spTree>
    <p:extLst>
      <p:ext uri="{BB962C8B-B14F-4D97-AF65-F5344CB8AC3E}">
        <p14:creationId xmlns:p14="http://schemas.microsoft.com/office/powerpoint/2010/main" val="103721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Titel 1"/>
          <p:cNvSpPr>
            <a:spLocks noGrp="1"/>
          </p:cNvSpPr>
          <p:nvPr>
            <p:ph type="title"/>
          </p:nvPr>
        </p:nvSpPr>
        <p:spPr>
          <a:xfrm>
            <a:off x="234000" y="548680"/>
            <a:ext cx="8590110" cy="864096"/>
          </a:xfrm>
        </p:spPr>
        <p:txBody>
          <a:bodyPr anchor="ctr">
            <a:normAutofit/>
          </a:bodyPr>
          <a:lstStyle>
            <a:lvl1pPr marL="0" indent="0" algn="l" defTabSz="174625">
              <a:buFontTx/>
              <a:buNone/>
              <a:tabLst>
                <a:tab pos="539750" algn="l"/>
                <a:tab pos="806450" algn="l"/>
              </a:tabLst>
              <a:defRPr sz="2800" b="1" baseline="0">
                <a:solidFill>
                  <a:srgbClr val="A2C617"/>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1" name="Inhaltsplatzhalter 2"/>
          <p:cNvSpPr>
            <a:spLocks noGrp="1"/>
          </p:cNvSpPr>
          <p:nvPr>
            <p:ph idx="1"/>
          </p:nvPr>
        </p:nvSpPr>
        <p:spPr>
          <a:xfrm>
            <a:off x="467544" y="1484784"/>
            <a:ext cx="7797168" cy="5040560"/>
          </a:xfrm>
        </p:spPr>
        <p:txBody>
          <a:bodyPr numCol="1"/>
          <a:lstStyle>
            <a:lvl1pPr marL="846000" indent="-288000">
              <a:lnSpc>
                <a:spcPct val="100000"/>
              </a:lnSpc>
              <a:spcAft>
                <a:spcPts val="0"/>
              </a:spcAft>
              <a:buClr>
                <a:srgbClr val="A2C617"/>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1260000" indent="-288000">
              <a:lnSpc>
                <a:spcPct val="100000"/>
              </a:lnSpc>
              <a:spcAft>
                <a:spcPts val="0"/>
              </a:spcAft>
              <a:buClr>
                <a:srgbClr val="A2C617"/>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A2C617"/>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A2C617"/>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5733336"/>
            <a:ext cx="720000" cy="720000"/>
          </a:xfrm>
          <a:prstGeom prst="rect">
            <a:avLst/>
          </a:prstGeom>
        </p:spPr>
      </p:pic>
      <p:sp>
        <p:nvSpPr>
          <p:cNvPr id="13" name="Rechteck 12"/>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5" name="Inhaltsplatzhalter 2"/>
          <p:cNvSpPr>
            <a:spLocks noGrp="1"/>
          </p:cNvSpPr>
          <p:nvPr>
            <p:ph idx="10"/>
          </p:nvPr>
        </p:nvSpPr>
        <p:spPr>
          <a:xfrm>
            <a:off x="234000" y="6453296"/>
            <a:ext cx="7004696" cy="180080"/>
          </a:xfrm>
        </p:spPr>
        <p:txBody>
          <a:bodyPr numCol="1" anchor="b">
            <a:noAutofit/>
          </a:bodyPr>
          <a:lstStyle>
            <a:lvl1pPr marL="0" indent="0">
              <a:lnSpc>
                <a:spcPct val="100000"/>
              </a:lnSpc>
              <a:spcBef>
                <a:spcPts val="0"/>
              </a:spcBef>
              <a:spcAft>
                <a:spcPts val="0"/>
              </a:spcAft>
              <a:buClr>
                <a:srgbClr val="E73331"/>
              </a:buClr>
              <a:buFontTx/>
              <a:buNone/>
              <a:defRPr sz="1100">
                <a:solidFill>
                  <a:schemeClr val="bg1">
                    <a:lumMod val="50000"/>
                  </a:schemeClr>
                </a:solidFill>
                <a:latin typeface="Arial" panose="020B0604020202020204" pitchFamily="34" charset="0"/>
                <a:cs typeface="Arial" panose="020B0604020202020204" pitchFamily="34" charset="0"/>
              </a:defRPr>
            </a:lvl1pPr>
            <a:lvl2pPr marL="972000" indent="0">
              <a:lnSpc>
                <a:spcPct val="100000"/>
              </a:lnSpc>
              <a:spcAft>
                <a:spcPts val="0"/>
              </a:spcAft>
              <a:buClr>
                <a:srgbClr val="E73331"/>
              </a:buClr>
              <a:buFontTx/>
              <a:buNone/>
              <a:defRPr sz="2400">
                <a:latin typeface="Arial" panose="020B0604020202020204" pitchFamily="34" charset="0"/>
                <a:cs typeface="Arial" panose="020B0604020202020204" pitchFamily="34" charset="0"/>
              </a:defRPr>
            </a:lvl2pPr>
            <a:lvl3pPr marL="1391400" indent="0">
              <a:lnSpc>
                <a:spcPct val="100000"/>
              </a:lnSpc>
              <a:buClr>
                <a:srgbClr val="E73331"/>
              </a:buClr>
              <a:buFontTx/>
              <a:buNone/>
              <a:defRPr sz="2000">
                <a:latin typeface="Arial" panose="020B0604020202020204" pitchFamily="34" charset="0"/>
                <a:cs typeface="Arial" panose="020B0604020202020204" pitchFamily="34" charset="0"/>
              </a:defRPr>
            </a:lvl3pPr>
            <a:lvl4pPr marL="1895400" indent="0">
              <a:lnSpc>
                <a:spcPct val="100000"/>
              </a:lnSpc>
              <a:buClr>
                <a:srgbClr val="E73331"/>
              </a:buClr>
              <a:buFontTx/>
              <a:buNone/>
              <a:defRPr sz="1800">
                <a:latin typeface="Arial" panose="020B0604020202020204" pitchFamily="34" charset="0"/>
                <a:cs typeface="Arial" panose="020B0604020202020204" pitchFamily="34" charset="0"/>
              </a:defRPr>
            </a:lvl4pPr>
            <a:lvl5pPr marL="2363400" indent="0">
              <a:lnSpc>
                <a:spcPct val="100000"/>
              </a:lnSpc>
              <a:buClr>
                <a:schemeClr val="bg1">
                  <a:lumMod val="50000"/>
                </a:schemeClr>
              </a:buClr>
              <a:buFontTx/>
              <a:buNone/>
              <a:defRPr sz="1600">
                <a:latin typeface="Arial" panose="020B0604020202020204" pitchFamily="34" charset="0"/>
                <a:cs typeface="Arial" panose="020B0604020202020204" pitchFamily="34" charset="0"/>
              </a:defRPr>
            </a:lvl5pPr>
          </a:lstStyle>
          <a:p>
            <a:pPr lvl="0"/>
            <a:r>
              <a:rPr lang="de-DE" dirty="0"/>
              <a:t>Textmasterformat bearbeiten</a:t>
            </a:r>
          </a:p>
        </p:txBody>
      </p:sp>
    </p:spTree>
    <p:extLst>
      <p:ext uri="{BB962C8B-B14F-4D97-AF65-F5344CB8AC3E}">
        <p14:creationId xmlns:p14="http://schemas.microsoft.com/office/powerpoint/2010/main" val="202806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0" name="Rechteck 9"/>
          <p:cNvSpPr/>
          <p:nvPr userDrawn="1"/>
        </p:nvSpPr>
        <p:spPr>
          <a:xfrm>
            <a:off x="8784000" y="6093296"/>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6136414"/>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2" name="Titel 1"/>
          <p:cNvSpPr>
            <a:spLocks noGrp="1"/>
          </p:cNvSpPr>
          <p:nvPr>
            <p:ph type="title"/>
          </p:nvPr>
        </p:nvSpPr>
        <p:spPr>
          <a:xfrm>
            <a:off x="234000" y="548680"/>
            <a:ext cx="8590110" cy="792088"/>
          </a:xfrm>
        </p:spPr>
        <p:txBody>
          <a:bodyPr anchor="ctr">
            <a:normAutofit/>
          </a:bodyPr>
          <a:lstStyle>
            <a:lvl1pPr marL="0" indent="0" algn="l" defTabSz="266700">
              <a:buFontTx/>
              <a:buNone/>
              <a:defRPr sz="2800" b="1" baseline="0">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3" name="Rechteck 12"/>
          <p:cNvSpPr/>
          <p:nvPr userDrawn="1"/>
        </p:nvSpPr>
        <p:spPr>
          <a:xfrm>
            <a:off x="323528" y="1844824"/>
            <a:ext cx="7560840" cy="3528392"/>
          </a:xfrm>
          <a:prstGeom prst="rect">
            <a:avLst/>
          </a:prstGeom>
          <a:solidFill>
            <a:srgbClr val="A2C61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539552" y="2060848"/>
            <a:ext cx="7128792" cy="3096344"/>
          </a:xfrm>
          <a:prstGeom prst="rect">
            <a:avLst/>
          </a:prstGeom>
          <a:solidFill>
            <a:srgbClr val="494D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5"/>
          <p:cNvSpPr>
            <a:spLocks noGrp="1"/>
          </p:cNvSpPr>
          <p:nvPr>
            <p:ph type="body" sz="quarter" idx="10"/>
          </p:nvPr>
        </p:nvSpPr>
        <p:spPr>
          <a:xfrm>
            <a:off x="683568" y="2276872"/>
            <a:ext cx="6840760" cy="2664296"/>
          </a:xfrm>
        </p:spPr>
        <p:txBody>
          <a:bodyPr>
            <a:normAutofit/>
          </a:bodyPr>
          <a:lstStyle>
            <a:lvl1pPr marL="0" indent="0">
              <a:buFontTx/>
              <a:buNone/>
              <a:defRPr sz="2800">
                <a:solidFill>
                  <a:schemeClr val="bg1"/>
                </a:solidFill>
                <a:latin typeface="Kozuka Mincho Pr6N M" pitchFamily="18" charset="-128"/>
                <a:ea typeface="Kozuka Mincho Pr6N M" pitchFamily="18"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Textmasterformat bearbeiten</a:t>
            </a:r>
          </a:p>
        </p:txBody>
      </p:sp>
    </p:spTree>
    <p:extLst>
      <p:ext uri="{BB962C8B-B14F-4D97-AF65-F5344CB8AC3E}">
        <p14:creationId xmlns:p14="http://schemas.microsoft.com/office/powerpoint/2010/main" val="2559993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971E9-3036-47E8-8CB1-E3DF1BF436DA}" type="datetimeFigureOut">
              <a:rPr lang="de-DE" smtClean="0"/>
              <a:t>17.06.2024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F62A4-9A16-443D-BCF7-1DC0A8398710}" type="slidenum">
              <a:rPr lang="de-DE" smtClean="0"/>
              <a:t>‹Nr.›</a:t>
            </a:fld>
            <a:endParaRPr lang="de-DE"/>
          </a:p>
        </p:txBody>
      </p:sp>
    </p:spTree>
    <p:extLst>
      <p:ext uri="{BB962C8B-B14F-4D97-AF65-F5344CB8AC3E}">
        <p14:creationId xmlns:p14="http://schemas.microsoft.com/office/powerpoint/2010/main" val="26181954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61" r:id="rId4"/>
    <p:sldLayoutId id="2147483663" r:id="rId5"/>
    <p:sldLayoutId id="214748365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a:t>Forschungsethik in den Sozial- und Wirtschaftswissenschaften</a:t>
            </a:r>
          </a:p>
        </p:txBody>
      </p:sp>
      <p:sp>
        <p:nvSpPr>
          <p:cNvPr id="3" name="Untertitel 2"/>
          <p:cNvSpPr>
            <a:spLocks noGrp="1"/>
          </p:cNvSpPr>
          <p:nvPr>
            <p:ph type="subTitle" idx="1"/>
          </p:nvPr>
        </p:nvSpPr>
        <p:spPr>
          <a:xfrm>
            <a:off x="3059832" y="4142234"/>
            <a:ext cx="5616624" cy="942950"/>
          </a:xfrm>
        </p:spPr>
        <p:txBody>
          <a:bodyPr/>
          <a:lstStyle/>
          <a:p>
            <a:r>
              <a:rPr lang="de-DE" dirty="0"/>
              <a:t>Rat für Sozial- und Wirtschaftsdaten (RatSWD)</a:t>
            </a:r>
          </a:p>
        </p:txBody>
      </p:sp>
      <p:sp>
        <p:nvSpPr>
          <p:cNvPr id="4" name="Rechteck 3"/>
          <p:cNvSpPr/>
          <p:nvPr/>
        </p:nvSpPr>
        <p:spPr>
          <a:xfrm>
            <a:off x="288032" y="5085184"/>
            <a:ext cx="2627784" cy="246221"/>
          </a:xfrm>
          <a:prstGeom prst="rect">
            <a:avLst/>
          </a:prstGeom>
        </p:spPr>
        <p:txBody>
          <a:bodyPr wrap="square">
            <a:spAutoFit/>
          </a:bodyPr>
          <a:lstStyle/>
          <a:p>
            <a:r>
              <a:rPr lang="de-DE" sz="1000" dirty="0">
                <a:solidFill>
                  <a:srgbClr val="494D5C"/>
                </a:solidFill>
                <a:latin typeface="Georgia" panose="02040502050405020303" pitchFamily="18" charset="0"/>
              </a:rPr>
              <a:t>Stand: 12.03.2019</a:t>
            </a:r>
          </a:p>
        </p:txBody>
      </p:sp>
    </p:spTree>
    <p:extLst>
      <p:ext uri="{BB962C8B-B14F-4D97-AF65-F5344CB8AC3E}">
        <p14:creationId xmlns:p14="http://schemas.microsoft.com/office/powerpoint/2010/main" val="404813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Warum ist das Thema aktuell?</a:t>
            </a:r>
          </a:p>
        </p:txBody>
      </p:sp>
      <p:sp>
        <p:nvSpPr>
          <p:cNvPr id="3" name="Inhaltsplatzhalter 2"/>
          <p:cNvSpPr>
            <a:spLocks noGrp="1"/>
          </p:cNvSpPr>
          <p:nvPr>
            <p:ph idx="1"/>
          </p:nvPr>
        </p:nvSpPr>
        <p:spPr/>
        <p:txBody>
          <a:bodyPr>
            <a:normAutofit fontScale="55000" lnSpcReduction="20000"/>
          </a:bodyPr>
          <a:lstStyle/>
          <a:p>
            <a:pPr>
              <a:lnSpc>
                <a:spcPct val="120000"/>
              </a:lnSpc>
              <a:spcBef>
                <a:spcPts val="0"/>
              </a:spcBef>
              <a:spcAft>
                <a:spcPts val="800"/>
              </a:spcAft>
            </a:pPr>
            <a:r>
              <a:rPr lang="de-DE" sz="3600" dirty="0"/>
              <a:t>Reflexion innerhalb der empirischen Sozialforschung zu forschungsethischen Fragestellungen nimmt zu</a:t>
            </a:r>
          </a:p>
          <a:p>
            <a:pPr>
              <a:lnSpc>
                <a:spcPct val="120000"/>
              </a:lnSpc>
              <a:spcBef>
                <a:spcPts val="0"/>
              </a:spcBef>
              <a:spcAft>
                <a:spcPts val="800"/>
              </a:spcAft>
            </a:pPr>
            <a:r>
              <a:rPr lang="de-DE" sz="3600" dirty="0"/>
              <a:t>Externe Anforderungen an Forschende steigen:</a:t>
            </a:r>
          </a:p>
          <a:p>
            <a:pPr lvl="1">
              <a:lnSpc>
                <a:spcPct val="120000"/>
              </a:lnSpc>
              <a:spcBef>
                <a:spcPts val="0"/>
              </a:spcBef>
              <a:spcAft>
                <a:spcPts val="800"/>
              </a:spcAft>
            </a:pPr>
            <a:r>
              <a:rPr lang="de-DE" sz="2900" dirty="0"/>
              <a:t>Publikation empirischer Forschung zunehmend nur bei Vorlage einer forschungsethischen Unbedenklichkeitsbescheinigung möglich</a:t>
            </a:r>
            <a:br>
              <a:rPr lang="de-DE" sz="2900" dirty="0"/>
            </a:br>
            <a:r>
              <a:rPr lang="de-DE" sz="2900" dirty="0"/>
              <a:t>(</a:t>
            </a:r>
            <a:r>
              <a:rPr lang="de-DE" sz="2900" dirty="0" err="1"/>
              <a:t>ethical</a:t>
            </a:r>
            <a:r>
              <a:rPr lang="de-DE" sz="2900" dirty="0"/>
              <a:t> </a:t>
            </a:r>
            <a:r>
              <a:rPr lang="de-DE" sz="2900" dirty="0" err="1"/>
              <a:t>approval</a:t>
            </a:r>
            <a:r>
              <a:rPr lang="de-DE" sz="2900" dirty="0"/>
              <a:t>)</a:t>
            </a:r>
          </a:p>
          <a:p>
            <a:pPr lvl="1">
              <a:lnSpc>
                <a:spcPct val="120000"/>
              </a:lnSpc>
              <a:spcBef>
                <a:spcPts val="0"/>
              </a:spcBef>
              <a:spcAft>
                <a:spcPts val="800"/>
              </a:spcAft>
            </a:pPr>
            <a:r>
              <a:rPr lang="de-DE" sz="2900" dirty="0"/>
              <a:t>Prüfverfahren gewinnen auch im Rahmen von Forschungsförderung zunehmend an Bedeutung (z.B. </a:t>
            </a:r>
            <a:r>
              <a:rPr lang="de-DE" sz="2900" dirty="0" err="1"/>
              <a:t>Horizon</a:t>
            </a:r>
            <a:r>
              <a:rPr lang="de-DE" sz="2900" dirty="0"/>
              <a:t> 2020)</a:t>
            </a:r>
          </a:p>
          <a:p>
            <a:pPr>
              <a:lnSpc>
                <a:spcPct val="120000"/>
              </a:lnSpc>
              <a:spcBef>
                <a:spcPts val="0"/>
              </a:spcBef>
              <a:spcAft>
                <a:spcPts val="800"/>
              </a:spcAft>
            </a:pPr>
            <a:r>
              <a:rPr lang="de-DE" sz="3600" dirty="0"/>
              <a:t>Empirisches Forschen ist komplexer geworden (z.B. komplexe Forschungsdesigns, analytische Verfahren, längere Verwertungsketten, medial basierte Datenerhebungen, Internet)</a:t>
            </a:r>
          </a:p>
          <a:p>
            <a:pPr>
              <a:lnSpc>
                <a:spcPct val="120000"/>
              </a:lnSpc>
              <a:spcBef>
                <a:spcPts val="0"/>
              </a:spcBef>
              <a:spcAft>
                <a:spcPts val="800"/>
              </a:spcAft>
            </a:pPr>
            <a:r>
              <a:rPr lang="de-DE" sz="3600" dirty="0"/>
              <a:t>Folge: Forderung nach geregelten Strukturen zur Sicherung forschungsethischer Unbedenklichkeit</a:t>
            </a:r>
          </a:p>
          <a:p>
            <a:pPr marL="558000" indent="0">
              <a:buNone/>
            </a:pPr>
            <a:endParaRPr lang="de-DE" dirty="0"/>
          </a:p>
        </p:txBody>
      </p:sp>
    </p:spTree>
    <p:extLst>
      <p:ext uri="{BB962C8B-B14F-4D97-AF65-F5344CB8AC3E}">
        <p14:creationId xmlns:p14="http://schemas.microsoft.com/office/powerpoint/2010/main" val="107276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5)	Forschungsethik im Spannungsfeld zwischen 					Datenschutz und guter wissenschaftlicher Praxis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8890" y="1779662"/>
            <a:ext cx="4887326" cy="4313634"/>
          </a:xfrm>
          <a:prstGeom prst="rect">
            <a:avLst/>
          </a:prstGeom>
        </p:spPr>
      </p:pic>
      <p:sp>
        <p:nvSpPr>
          <p:cNvPr id="6" name="Inhaltsplatzhalter 2"/>
          <p:cNvSpPr txBox="1">
            <a:spLocks/>
          </p:cNvSpPr>
          <p:nvPr/>
        </p:nvSpPr>
        <p:spPr>
          <a:xfrm>
            <a:off x="2970425" y="2204864"/>
            <a:ext cx="2177639" cy="86409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2000" dirty="0">
                <a:solidFill>
                  <a:schemeClr val="bg1"/>
                </a:solidFill>
                <a:ea typeface="Kozuka Mincho Pr6N B" pitchFamily="18" charset="-128"/>
              </a:rPr>
              <a:t>Gute</a:t>
            </a:r>
          </a:p>
          <a:p>
            <a:pPr algn="ctr">
              <a:spcBef>
                <a:spcPts val="0"/>
              </a:spcBef>
            </a:pPr>
            <a:r>
              <a:rPr lang="de-DE" sz="2000" dirty="0">
                <a:solidFill>
                  <a:schemeClr val="bg1"/>
                </a:solidFill>
                <a:ea typeface="Kozuka Mincho Pr6N B" pitchFamily="18" charset="-128"/>
              </a:rPr>
              <a:t>wissenschaftliche</a:t>
            </a:r>
          </a:p>
          <a:p>
            <a:pPr algn="ctr">
              <a:spcBef>
                <a:spcPts val="0"/>
              </a:spcBef>
            </a:pPr>
            <a:r>
              <a:rPr lang="de-DE" sz="2000" dirty="0">
                <a:solidFill>
                  <a:schemeClr val="bg1"/>
                </a:solidFill>
                <a:ea typeface="Kozuka Mincho Pr6N B" pitchFamily="18" charset="-128"/>
              </a:rPr>
              <a:t>Praxis</a:t>
            </a:r>
          </a:p>
        </p:txBody>
      </p:sp>
      <p:sp>
        <p:nvSpPr>
          <p:cNvPr id="7" name="Inhaltsplatzhalter 2"/>
          <p:cNvSpPr txBox="1">
            <a:spLocks/>
          </p:cNvSpPr>
          <p:nvPr/>
        </p:nvSpPr>
        <p:spPr>
          <a:xfrm>
            <a:off x="4427984" y="4575398"/>
            <a:ext cx="2088232"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2000" dirty="0">
                <a:solidFill>
                  <a:schemeClr val="bg1"/>
                </a:solidFill>
                <a:ea typeface="Kozuka Mincho Pr6N B" pitchFamily="18" charset="-128"/>
              </a:rPr>
              <a:t>Forschungsethik</a:t>
            </a:r>
          </a:p>
        </p:txBody>
      </p:sp>
      <p:sp>
        <p:nvSpPr>
          <p:cNvPr id="8" name="Inhaltsplatzhalter 2"/>
          <p:cNvSpPr txBox="1">
            <a:spLocks/>
          </p:cNvSpPr>
          <p:nvPr/>
        </p:nvSpPr>
        <p:spPr>
          <a:xfrm>
            <a:off x="1619672" y="4581128"/>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2000" dirty="0">
                <a:solidFill>
                  <a:schemeClr val="bg1"/>
                </a:solidFill>
                <a:ea typeface="Kozuka Mincho Pr6N B" pitchFamily="18" charset="-128"/>
              </a:rPr>
              <a:t>Datenschutz</a:t>
            </a:r>
          </a:p>
        </p:txBody>
      </p:sp>
    </p:spTree>
    <p:extLst>
      <p:ext uri="{BB962C8B-B14F-4D97-AF65-F5344CB8AC3E}">
        <p14:creationId xmlns:p14="http://schemas.microsoft.com/office/powerpoint/2010/main" val="88141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5)	Gute wissenschaftliche Praxis</a:t>
            </a:r>
          </a:p>
        </p:txBody>
      </p:sp>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628801"/>
            <a:ext cx="2596131" cy="3665354"/>
          </a:xfrm>
          <a:prstGeom prst="rect">
            <a:avLst/>
          </a:prstGeom>
          <a:ln w="6350">
            <a:solidFill>
              <a:schemeClr val="bg1">
                <a:lumMod val="65000"/>
              </a:schemeClr>
            </a:solidFill>
          </a:ln>
        </p:spPr>
      </p:pic>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628800"/>
            <a:ext cx="2592288" cy="3665356"/>
          </a:xfrm>
          <a:prstGeom prst="rect">
            <a:avLst/>
          </a:prstGeom>
          <a:ln w="6350">
            <a:solidFill>
              <a:schemeClr val="bg1">
                <a:lumMod val="65000"/>
              </a:schemeClr>
            </a:solidFill>
          </a:ln>
        </p:spPr>
      </p:pic>
      <p:sp>
        <p:nvSpPr>
          <p:cNvPr id="21" name="Inhaltsplatzhalter 2"/>
          <p:cNvSpPr txBox="1">
            <a:spLocks/>
          </p:cNvSpPr>
          <p:nvPr/>
        </p:nvSpPr>
        <p:spPr>
          <a:xfrm>
            <a:off x="6300192" y="1556792"/>
            <a:ext cx="2592288" cy="254081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00" dirty="0">
                <a:solidFill>
                  <a:srgbClr val="000000"/>
                </a:solidFill>
              </a:rPr>
              <a:t>1</a:t>
            </a:r>
          </a:p>
          <a:p>
            <a:r>
              <a:rPr lang="de-DE" sz="1000" u="sng" dirty="0">
                <a:solidFill>
                  <a:srgbClr val="000000"/>
                </a:solidFill>
              </a:rPr>
              <a:t>https://www.dfg.de/download/pdf/dfg_im_profil/reden_stellungnahmen/download/empfehlung_wiss_praxis_1310.pdf</a:t>
            </a:r>
          </a:p>
          <a:p>
            <a:endParaRPr lang="de-DE" sz="1000" u="sng" dirty="0">
              <a:solidFill>
                <a:srgbClr val="000000"/>
              </a:solidFill>
            </a:endParaRPr>
          </a:p>
          <a:p>
            <a:r>
              <a:rPr lang="de-DE" sz="1000" dirty="0"/>
              <a:t>2</a:t>
            </a:r>
          </a:p>
          <a:p>
            <a:r>
              <a:rPr lang="de-DE" sz="1000" u="sng" dirty="0"/>
              <a:t>https://www.leibniz-gemeinschaft.de/fileadmin/user_upload/bilder/Forschung/Forschungsthemen/Leibniz-Gemeinschaft.Leitlinie_gute_wissenschaftlicher_Praxis.27.11.2015.pdf</a:t>
            </a:r>
          </a:p>
        </p:txBody>
      </p:sp>
      <p:sp>
        <p:nvSpPr>
          <p:cNvPr id="22" name="Inhaltsplatzhalter 2"/>
          <p:cNvSpPr txBox="1">
            <a:spLocks/>
          </p:cNvSpPr>
          <p:nvPr/>
        </p:nvSpPr>
        <p:spPr>
          <a:xfrm>
            <a:off x="3275856" y="5110743"/>
            <a:ext cx="216024" cy="23656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00" dirty="0">
                <a:solidFill>
                  <a:schemeClr val="bg1">
                    <a:lumMod val="65000"/>
                  </a:schemeClr>
                </a:solidFill>
              </a:rPr>
              <a:t>2</a:t>
            </a:r>
          </a:p>
        </p:txBody>
      </p:sp>
      <p:sp>
        <p:nvSpPr>
          <p:cNvPr id="23" name="Inhaltsplatzhalter 2"/>
          <p:cNvSpPr txBox="1">
            <a:spLocks/>
          </p:cNvSpPr>
          <p:nvPr/>
        </p:nvSpPr>
        <p:spPr>
          <a:xfrm>
            <a:off x="323528" y="5110743"/>
            <a:ext cx="216024" cy="23656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00" dirty="0">
                <a:solidFill>
                  <a:schemeClr val="bg1">
                    <a:lumMod val="65000"/>
                  </a:schemeClr>
                </a:solidFill>
              </a:rPr>
              <a:t>1</a:t>
            </a:r>
          </a:p>
        </p:txBody>
      </p:sp>
    </p:spTree>
    <p:extLst>
      <p:ext uri="{BB962C8B-B14F-4D97-AF65-F5344CB8AC3E}">
        <p14:creationId xmlns:p14="http://schemas.microsoft.com/office/powerpoint/2010/main" val="370622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1412776"/>
            <a:ext cx="8424936" cy="1566032"/>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sz="2500" dirty="0"/>
              <a:t>5)	Grundprinzipien guter wissenschaftlicher Praxis</a:t>
            </a:r>
          </a:p>
        </p:txBody>
      </p:sp>
      <p:sp>
        <p:nvSpPr>
          <p:cNvPr id="3" name="Inhaltsplatzhalter 2"/>
          <p:cNvSpPr>
            <a:spLocks noGrp="1"/>
          </p:cNvSpPr>
          <p:nvPr>
            <p:ph idx="1"/>
          </p:nvPr>
        </p:nvSpPr>
        <p:spPr/>
        <p:txBody>
          <a:bodyPr>
            <a:normAutofit fontScale="62500" lnSpcReduction="20000"/>
          </a:bodyPr>
          <a:lstStyle/>
          <a:p>
            <a:pPr marL="540000" indent="0">
              <a:lnSpc>
                <a:spcPct val="140000"/>
              </a:lnSpc>
              <a:spcBef>
                <a:spcPts val="0"/>
              </a:spcBef>
              <a:spcAft>
                <a:spcPts val="800"/>
              </a:spcAft>
              <a:buNone/>
            </a:pPr>
            <a:r>
              <a:rPr lang="de-DE" i="1" dirty="0"/>
              <a:t>„Grundlage wissenschaftlichen Arbeitens ist die Ehrlichkeit der Wissenschaftlerinnen und Wissenschaftler gegenüber sich selbst und anderen. Sie ist ethische Norm und Grundlage der Regeln guter wissenschaftlicher Praxis.“ (WGL 2015)</a:t>
            </a:r>
          </a:p>
          <a:p>
            <a:pPr marL="540000" indent="0">
              <a:lnSpc>
                <a:spcPct val="120000"/>
              </a:lnSpc>
              <a:spcBef>
                <a:spcPts val="0"/>
              </a:spcBef>
              <a:buNone/>
            </a:pPr>
            <a:endParaRPr lang="de-DE" i="1" dirty="0"/>
          </a:p>
          <a:p>
            <a:pPr>
              <a:lnSpc>
                <a:spcPct val="120000"/>
              </a:lnSpc>
              <a:spcBef>
                <a:spcPts val="0"/>
              </a:spcBef>
              <a:spcAft>
                <a:spcPts val="800"/>
              </a:spcAft>
            </a:pPr>
            <a:r>
              <a:rPr lang="de-DE" sz="3200" dirty="0"/>
              <a:t>Arbeit lege </a:t>
            </a:r>
            <a:r>
              <a:rPr lang="de-DE" sz="3200" dirty="0" err="1"/>
              <a:t>artis</a:t>
            </a:r>
            <a:endParaRPr lang="de-DE" sz="3200" dirty="0"/>
          </a:p>
          <a:p>
            <a:pPr>
              <a:lnSpc>
                <a:spcPct val="120000"/>
              </a:lnSpc>
              <a:spcBef>
                <a:spcPts val="0"/>
              </a:spcBef>
              <a:spcAft>
                <a:spcPts val="800"/>
              </a:spcAft>
            </a:pPr>
            <a:r>
              <a:rPr lang="de-DE" sz="3200" dirty="0"/>
              <a:t>Dokumentation von Forschungsverlauf und Ergebnissen</a:t>
            </a:r>
          </a:p>
          <a:p>
            <a:pPr>
              <a:lnSpc>
                <a:spcPct val="120000"/>
              </a:lnSpc>
              <a:spcBef>
                <a:spcPts val="0"/>
              </a:spcBef>
              <a:spcAft>
                <a:spcPts val="800"/>
              </a:spcAft>
            </a:pPr>
            <a:r>
              <a:rPr lang="de-DE" sz="3200" dirty="0"/>
              <a:t>Validität und Reproduzierbarkeit aller Ergebnisse konsequent überprüfen</a:t>
            </a:r>
          </a:p>
          <a:p>
            <a:pPr>
              <a:lnSpc>
                <a:spcPct val="120000"/>
              </a:lnSpc>
              <a:spcBef>
                <a:spcPts val="0"/>
              </a:spcBef>
              <a:spcAft>
                <a:spcPts val="800"/>
              </a:spcAft>
            </a:pPr>
            <a:r>
              <a:rPr lang="de-DE" sz="3200" dirty="0"/>
              <a:t>Ehrlichkeit; Kenntlichmachung der Beiträge aller Forschenden; geistige Urheberschaft anderer beachten</a:t>
            </a:r>
          </a:p>
          <a:p>
            <a:pPr>
              <a:lnSpc>
                <a:spcPct val="120000"/>
              </a:lnSpc>
              <a:spcBef>
                <a:spcPts val="0"/>
              </a:spcBef>
              <a:spcAft>
                <a:spcPts val="800"/>
              </a:spcAft>
            </a:pPr>
            <a:r>
              <a:rPr lang="de-DE" sz="3200" dirty="0"/>
              <a:t>Kritische Reflexion der eigenen Ergebnisse</a:t>
            </a:r>
          </a:p>
          <a:p>
            <a:pPr>
              <a:lnSpc>
                <a:spcPct val="120000"/>
              </a:lnSpc>
              <a:spcBef>
                <a:spcPts val="0"/>
              </a:spcBef>
              <a:spcAft>
                <a:spcPts val="800"/>
              </a:spcAft>
            </a:pPr>
            <a:r>
              <a:rPr lang="de-DE" sz="3200" dirty="0"/>
              <a:t>Aufbewahrung von Primärdaten mindestens 10 Jahre lang</a:t>
            </a:r>
          </a:p>
        </p:txBody>
      </p:sp>
    </p:spTree>
    <p:extLst>
      <p:ext uri="{BB962C8B-B14F-4D97-AF65-F5344CB8AC3E}">
        <p14:creationId xmlns:p14="http://schemas.microsoft.com/office/powerpoint/2010/main" val="39310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4394432"/>
            <a:ext cx="7560840" cy="1494024"/>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dirty="0"/>
              <a:t>5)	Datenschutz – rechtliche Grundlagen</a:t>
            </a:r>
          </a:p>
        </p:txBody>
      </p:sp>
      <p:sp>
        <p:nvSpPr>
          <p:cNvPr id="3" name="Inhaltsplatzhalter 2"/>
          <p:cNvSpPr>
            <a:spLocks noGrp="1"/>
          </p:cNvSpPr>
          <p:nvPr>
            <p:ph idx="1"/>
          </p:nvPr>
        </p:nvSpPr>
        <p:spPr>
          <a:xfrm>
            <a:off x="230832" y="1412776"/>
            <a:ext cx="7581528" cy="5040560"/>
          </a:xfrm>
        </p:spPr>
        <p:txBody>
          <a:bodyPr>
            <a:normAutofit fontScale="70000" lnSpcReduction="20000"/>
          </a:bodyPr>
          <a:lstStyle/>
          <a:p>
            <a:pPr marL="558000" indent="0">
              <a:lnSpc>
                <a:spcPct val="120000"/>
              </a:lnSpc>
              <a:spcBef>
                <a:spcPts val="0"/>
              </a:spcBef>
              <a:spcAft>
                <a:spcPts val="1000"/>
              </a:spcAft>
              <a:buNone/>
            </a:pPr>
            <a:r>
              <a:rPr lang="de-DE" sz="3200" dirty="0"/>
              <a:t>Rechtliche Grundlagen in Deutschland:</a:t>
            </a:r>
          </a:p>
          <a:p>
            <a:pPr>
              <a:lnSpc>
                <a:spcPct val="120000"/>
              </a:lnSpc>
              <a:spcBef>
                <a:spcPts val="0"/>
              </a:spcBef>
              <a:spcAft>
                <a:spcPts val="800"/>
              </a:spcAft>
            </a:pPr>
            <a:r>
              <a:rPr lang="de-DE" dirty="0"/>
              <a:t>EU Datenschutzgrundverordnung (EU-DSGVO)</a:t>
            </a:r>
          </a:p>
          <a:p>
            <a:pPr>
              <a:lnSpc>
                <a:spcPct val="120000"/>
              </a:lnSpc>
              <a:spcBef>
                <a:spcPts val="0"/>
              </a:spcBef>
              <a:spcAft>
                <a:spcPts val="800"/>
              </a:spcAft>
            </a:pPr>
            <a:r>
              <a:rPr lang="de-DE" dirty="0"/>
              <a:t>Datenschutz-Anpassungs- und -Umsetzungsgesetz EU </a:t>
            </a:r>
            <a:br>
              <a:rPr lang="de-DE" dirty="0"/>
            </a:br>
            <a:r>
              <a:rPr lang="de-DE" dirty="0"/>
              <a:t>(</a:t>
            </a:r>
            <a:r>
              <a:rPr lang="de-DE" dirty="0" err="1"/>
              <a:t>DSAnpUG</a:t>
            </a:r>
            <a:r>
              <a:rPr lang="de-DE" dirty="0"/>
              <a:t>-EU) („BDSG-neu“)</a:t>
            </a:r>
          </a:p>
          <a:p>
            <a:pPr>
              <a:lnSpc>
                <a:spcPct val="120000"/>
              </a:lnSpc>
              <a:spcBef>
                <a:spcPts val="0"/>
              </a:spcBef>
              <a:spcAft>
                <a:spcPts val="800"/>
              </a:spcAft>
            </a:pPr>
            <a:r>
              <a:rPr lang="de-DE" dirty="0"/>
              <a:t>Bundesstatistikgesetz (</a:t>
            </a:r>
            <a:r>
              <a:rPr lang="de-DE" dirty="0" err="1"/>
              <a:t>BStatG</a:t>
            </a:r>
            <a:r>
              <a:rPr lang="de-DE" dirty="0"/>
              <a:t>)</a:t>
            </a:r>
          </a:p>
          <a:p>
            <a:pPr>
              <a:lnSpc>
                <a:spcPct val="120000"/>
              </a:lnSpc>
              <a:spcBef>
                <a:spcPts val="0"/>
              </a:spcBef>
              <a:spcAft>
                <a:spcPts val="800"/>
              </a:spcAft>
            </a:pPr>
            <a:r>
              <a:rPr lang="de-DE" dirty="0"/>
              <a:t>Sozialgesetzbücher (SGB)</a:t>
            </a:r>
          </a:p>
          <a:p>
            <a:pPr>
              <a:lnSpc>
                <a:spcPct val="120000"/>
              </a:lnSpc>
              <a:spcBef>
                <a:spcPts val="0"/>
              </a:spcBef>
              <a:spcAft>
                <a:spcPts val="800"/>
              </a:spcAft>
            </a:pPr>
            <a:r>
              <a:rPr lang="de-DE" dirty="0"/>
              <a:t>Landesdatenschutzgesetze</a:t>
            </a:r>
          </a:p>
          <a:p>
            <a:pPr marL="558000" indent="0">
              <a:lnSpc>
                <a:spcPct val="120000"/>
              </a:lnSpc>
              <a:spcBef>
                <a:spcPts val="2000"/>
              </a:spcBef>
              <a:spcAft>
                <a:spcPts val="400"/>
              </a:spcAft>
              <a:buNone/>
            </a:pPr>
            <a:r>
              <a:rPr lang="de-DE" dirty="0"/>
              <a:t>Forschende sind bei der Erhebung von personenbezogenen</a:t>
            </a:r>
            <a:br>
              <a:rPr lang="de-DE" dirty="0"/>
            </a:br>
            <a:r>
              <a:rPr lang="de-DE" dirty="0"/>
              <a:t>bzw. –beziehbaren Daten an die gesetzlichen Regelungen des Datenschutzes zur informationellen Selbstbestimmung gebunden.</a:t>
            </a:r>
          </a:p>
        </p:txBody>
      </p:sp>
      <p:sp>
        <p:nvSpPr>
          <p:cNvPr id="4" name="Pfeil nach rechts 3"/>
          <p:cNvSpPr/>
          <p:nvPr/>
        </p:nvSpPr>
        <p:spPr>
          <a:xfrm>
            <a:off x="323528" y="4528784"/>
            <a:ext cx="432048" cy="2880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876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5)	Wesentliche Anforderungen des Datenschutzes</a:t>
            </a:r>
            <a:br>
              <a:rPr lang="de-DE" dirty="0"/>
            </a:br>
            <a:r>
              <a:rPr lang="de-DE" dirty="0"/>
              <a:t>	(bei der Erhebung von Studiendaten)</a:t>
            </a:r>
          </a:p>
        </p:txBody>
      </p:sp>
      <p:sp>
        <p:nvSpPr>
          <p:cNvPr id="3" name="Inhaltsplatzhalter 2"/>
          <p:cNvSpPr>
            <a:spLocks noGrp="1"/>
          </p:cNvSpPr>
          <p:nvPr>
            <p:ph idx="1"/>
          </p:nvPr>
        </p:nvSpPr>
        <p:spPr>
          <a:xfrm>
            <a:off x="230832" y="1484784"/>
            <a:ext cx="7797168" cy="5040560"/>
          </a:xfrm>
        </p:spPr>
        <p:txBody>
          <a:bodyPr>
            <a:normAutofit/>
          </a:bodyPr>
          <a:lstStyle/>
          <a:p>
            <a:pPr marL="536575" indent="-536575">
              <a:spcBef>
                <a:spcPts val="0"/>
              </a:spcBef>
              <a:spcAft>
                <a:spcPts val="1000"/>
              </a:spcAft>
              <a:buNone/>
            </a:pPr>
            <a:r>
              <a:rPr lang="de-DE" sz="2200" dirty="0"/>
              <a:t>	Informierte Einwilligung der Studienteilnehmenden bei der Erhebung personenbezogener Daten:</a:t>
            </a:r>
          </a:p>
          <a:p>
            <a:pPr lvl="1">
              <a:spcBef>
                <a:spcPts val="600"/>
              </a:spcBef>
              <a:spcAft>
                <a:spcPts val="1000"/>
              </a:spcAft>
            </a:pPr>
            <a:r>
              <a:rPr lang="de-DE" sz="2200" dirty="0"/>
              <a:t>Einverständnis für die Erhebung, Verarbeitung und Nutzung der personenbezogenen Daten nötig</a:t>
            </a:r>
          </a:p>
          <a:p>
            <a:pPr lvl="1">
              <a:spcBef>
                <a:spcPts val="0"/>
              </a:spcBef>
              <a:spcAft>
                <a:spcPts val="1000"/>
              </a:spcAft>
            </a:pPr>
            <a:r>
              <a:rPr lang="de-DE" sz="2200" dirty="0"/>
              <a:t>Einwilligung muss auf der freien Willensentscheidung beruhen</a:t>
            </a:r>
          </a:p>
          <a:p>
            <a:pPr lvl="1">
              <a:spcBef>
                <a:spcPts val="0"/>
              </a:spcBef>
              <a:spcAft>
                <a:spcPts val="1000"/>
              </a:spcAft>
            </a:pPr>
            <a:r>
              <a:rPr lang="de-DE" sz="2200" dirty="0"/>
              <a:t>Umfassende Aufklärung über Grund der Datenerhebung, über Datenverarbeitung und</a:t>
            </a:r>
            <a:br>
              <a:rPr lang="de-DE" sz="2200" dirty="0"/>
            </a:br>
            <a:r>
              <a:rPr lang="de-DE" sz="2200" dirty="0"/>
              <a:t>-nutzung notwendig</a:t>
            </a:r>
          </a:p>
          <a:p>
            <a:pPr lvl="1">
              <a:spcBef>
                <a:spcPts val="0"/>
              </a:spcBef>
              <a:spcAft>
                <a:spcPts val="1000"/>
              </a:spcAft>
            </a:pPr>
            <a:r>
              <a:rPr lang="de-DE" sz="2200" dirty="0"/>
              <a:t>Einwilligung kann verweigert und jederzeit widerrufen werden</a:t>
            </a:r>
          </a:p>
        </p:txBody>
      </p:sp>
    </p:spTree>
    <p:extLst>
      <p:ext uri="{BB962C8B-B14F-4D97-AF65-F5344CB8AC3E}">
        <p14:creationId xmlns:p14="http://schemas.microsoft.com/office/powerpoint/2010/main" val="399240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5)	Forschungsethik </a:t>
            </a:r>
            <a:r>
              <a:rPr lang="de-DE" dirty="0">
                <a:solidFill>
                  <a:srgbClr val="A2C617"/>
                </a:solidFill>
              </a:rPr>
              <a:t>Definition   1</a:t>
            </a:r>
            <a:endParaRPr lang="de-DE" dirty="0"/>
          </a:p>
        </p:txBody>
      </p:sp>
      <p:sp>
        <p:nvSpPr>
          <p:cNvPr id="3" name="Inhaltsplatzhalter 2"/>
          <p:cNvSpPr>
            <a:spLocks noGrp="1"/>
          </p:cNvSpPr>
          <p:nvPr>
            <p:ph idx="1"/>
          </p:nvPr>
        </p:nvSpPr>
        <p:spPr>
          <a:xfrm>
            <a:off x="663264" y="1412776"/>
            <a:ext cx="7797168" cy="5040520"/>
          </a:xfrm>
        </p:spPr>
        <p:txBody>
          <a:bodyPr>
            <a:normAutofit/>
          </a:bodyPr>
          <a:lstStyle/>
          <a:p>
            <a:r>
              <a:rPr lang="de-DE" sz="2400" i="1" dirty="0"/>
              <a:t>„Unter dem Stichwort ‚Forschungsethik‘ werden in den Sozialwissenschaften im Allgemeinen all jene ethischen Prinzipien und Regeln zusammengefasst, in denen mehr oder minder verbindlich und mehr oder minder </a:t>
            </a:r>
            <a:r>
              <a:rPr lang="de-DE" sz="2400" i="1" dirty="0" err="1"/>
              <a:t>konsensuell</a:t>
            </a:r>
            <a:r>
              <a:rPr lang="de-DE" sz="2400" i="1" dirty="0"/>
              <a:t> bestimmt wird, in welcher Weise die Beziehungen zwischen den Forschenden auf der einen Seite und den in sozialwissenschaftliche Untersuchungen einbezogenen Personen auf der anderen Seite zu gestalten sind.“</a:t>
            </a:r>
          </a:p>
          <a:p>
            <a:endParaRPr lang="de-DE" dirty="0"/>
          </a:p>
        </p:txBody>
      </p:sp>
      <p:sp>
        <p:nvSpPr>
          <p:cNvPr id="4" name="Inhaltsplatzhalter 3"/>
          <p:cNvSpPr>
            <a:spLocks noGrp="1"/>
          </p:cNvSpPr>
          <p:nvPr>
            <p:ph idx="10"/>
          </p:nvPr>
        </p:nvSpPr>
        <p:spPr/>
        <p:txBody>
          <a:bodyPr/>
          <a:lstStyle/>
          <a:p>
            <a:r>
              <a:rPr lang="de-DE" dirty="0"/>
              <a:t>(Hopf 2004, S. 589-590, zitiert nach von Unger 2018, S. 18)</a:t>
            </a:r>
          </a:p>
        </p:txBody>
      </p:sp>
      <p:sp>
        <p:nvSpPr>
          <p:cNvPr id="5" name="Rechteckige Legende 4"/>
          <p:cNvSpPr/>
          <p:nvPr/>
        </p:nvSpPr>
        <p:spPr>
          <a:xfrm>
            <a:off x="5652184" y="728760"/>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759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5)	Forschungsethik </a:t>
            </a:r>
            <a:r>
              <a:rPr lang="de-DE" dirty="0">
                <a:solidFill>
                  <a:srgbClr val="A2C617"/>
                </a:solidFill>
              </a:rPr>
              <a:t>Definition   2</a:t>
            </a:r>
            <a:endParaRPr lang="de-DE" dirty="0"/>
          </a:p>
        </p:txBody>
      </p:sp>
      <p:sp>
        <p:nvSpPr>
          <p:cNvPr id="3" name="Inhaltsplatzhalter 2"/>
          <p:cNvSpPr>
            <a:spLocks noGrp="1"/>
          </p:cNvSpPr>
          <p:nvPr>
            <p:ph idx="1"/>
          </p:nvPr>
        </p:nvSpPr>
        <p:spPr>
          <a:xfrm>
            <a:off x="734888" y="1412776"/>
            <a:ext cx="7437512" cy="5040520"/>
          </a:xfrm>
        </p:spPr>
        <p:txBody>
          <a:bodyPr>
            <a:normAutofit/>
          </a:bodyPr>
          <a:lstStyle/>
          <a:p>
            <a:pPr>
              <a:lnSpc>
                <a:spcPct val="140000"/>
              </a:lnSpc>
            </a:pPr>
            <a:r>
              <a:rPr lang="de-DE" sz="1800" i="1" dirty="0"/>
              <a:t>„Empirische sozialwissenschaftliche Forschung ist nahezu immer Forschung an und mit Menschen. Auch wirtschaftswissenschaftliche Forschung ist oft Forschung auf Basis von personen-, betriebs- und unternehmens-beziehbaren Daten. Diskussionen der Forschungsethik kreisen daher um eben diese Beziehungen und fragen nach den möglichen Auswirkungen von wissenschaftlicher Forschung auf einzelne Teilnehmende sowie auf soziale Gruppen beziehungsweise Betriebe oder Unternehmen. Eine forschungsethische Perspektive besteht darin, ‚kritisch zu reflektieren, inwiefern bestimmte ethische Grundsätze für das Forschungshandeln gelten und in der Praxis realisiert werden [können]‘ (von Unger et al. 2014: 2).“</a:t>
            </a:r>
          </a:p>
        </p:txBody>
      </p:sp>
      <p:sp>
        <p:nvSpPr>
          <p:cNvPr id="4" name="Inhaltsplatzhalter 3"/>
          <p:cNvSpPr>
            <a:spLocks noGrp="1"/>
          </p:cNvSpPr>
          <p:nvPr>
            <p:ph idx="10"/>
          </p:nvPr>
        </p:nvSpPr>
        <p:spPr/>
        <p:txBody>
          <a:bodyPr/>
          <a:lstStyle/>
          <a:p>
            <a:r>
              <a:rPr lang="de-DE" dirty="0"/>
              <a:t>Quelle: RatSWD Output 9 (5) (2017), S. 15.</a:t>
            </a:r>
          </a:p>
        </p:txBody>
      </p:sp>
      <p:sp>
        <p:nvSpPr>
          <p:cNvPr id="5" name="Rechteckige Legende 4"/>
          <p:cNvSpPr/>
          <p:nvPr/>
        </p:nvSpPr>
        <p:spPr>
          <a:xfrm>
            <a:off x="5652184" y="728760"/>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913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sym typeface="Wingdings" panose="05000000000000000000" pitchFamily="2" charset="2"/>
              </a:rPr>
              <a:t> </a:t>
            </a:r>
            <a:r>
              <a:rPr lang="de-DE" i="1" dirty="0">
                <a:sym typeface="Wingdings" panose="05000000000000000000" pitchFamily="2" charset="2"/>
              </a:rPr>
              <a:t>Arbeitsaufgabe 1 (Pretest)</a:t>
            </a:r>
            <a:endParaRPr lang="de-DE" i="1" dirty="0"/>
          </a:p>
        </p:txBody>
      </p:sp>
      <p:sp>
        <p:nvSpPr>
          <p:cNvPr id="4" name="Rechteck 3"/>
          <p:cNvSpPr/>
          <p:nvPr/>
        </p:nvSpPr>
        <p:spPr>
          <a:xfrm>
            <a:off x="6516216" y="49411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671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Zentrale forschungsethische Prinzipien</a:t>
            </a:r>
          </a:p>
        </p:txBody>
      </p:sp>
      <p:sp>
        <p:nvSpPr>
          <p:cNvPr id="3" name="Inhaltsplatzhalter 2"/>
          <p:cNvSpPr>
            <a:spLocks noGrp="1"/>
          </p:cNvSpPr>
          <p:nvPr>
            <p:ph idx="1"/>
          </p:nvPr>
        </p:nvSpPr>
        <p:spPr>
          <a:xfrm>
            <a:off x="230832" y="1412776"/>
            <a:ext cx="8517632" cy="5040520"/>
          </a:xfrm>
        </p:spPr>
        <p:txBody>
          <a:bodyPr>
            <a:normAutofit fontScale="62500" lnSpcReduction="20000"/>
          </a:bodyPr>
          <a:lstStyle/>
          <a:p>
            <a:pPr marL="540000">
              <a:spcAft>
                <a:spcPts val="300"/>
              </a:spcAft>
              <a:buClr>
                <a:srgbClr val="A2C617"/>
              </a:buClr>
            </a:pPr>
            <a:r>
              <a:rPr lang="de-DE" sz="3300" b="1" dirty="0">
                <a:solidFill>
                  <a:srgbClr val="A2C617"/>
                </a:solidFill>
              </a:rPr>
              <a:t>6.1)  Wissenschaftliche Güte und Integrität der Forschenden</a:t>
            </a:r>
          </a:p>
          <a:p>
            <a:pPr marL="1440000" indent="-288000">
              <a:spcAft>
                <a:spcPts val="300"/>
              </a:spcAft>
              <a:buClr>
                <a:srgbClr val="A2C617"/>
              </a:buClr>
              <a:buFont typeface="Wingdings" panose="05000000000000000000" pitchFamily="2" charset="2"/>
              <a:buChar char="§"/>
            </a:pPr>
            <a:r>
              <a:rPr lang="de-DE" dirty="0">
                <a:solidFill>
                  <a:srgbClr val="000000"/>
                </a:solidFill>
              </a:rPr>
              <a:t>Allgemeine wissenschaftliche Standards</a:t>
            </a:r>
          </a:p>
          <a:p>
            <a:pPr marL="1440000" indent="-288000">
              <a:spcAft>
                <a:spcPts val="300"/>
              </a:spcAft>
              <a:buClr>
                <a:srgbClr val="A2C617"/>
              </a:buClr>
              <a:buFont typeface="Wingdings" panose="05000000000000000000" pitchFamily="2" charset="2"/>
              <a:buChar char="§"/>
            </a:pPr>
            <a:r>
              <a:rPr lang="de-DE" dirty="0">
                <a:solidFill>
                  <a:srgbClr val="000000"/>
                </a:solidFill>
              </a:rPr>
              <a:t>Integrität der Forschenden</a:t>
            </a:r>
          </a:p>
          <a:p>
            <a:pPr marL="1440000" indent="-288000">
              <a:spcAft>
                <a:spcPts val="300"/>
              </a:spcAft>
              <a:buClr>
                <a:srgbClr val="A2C617"/>
              </a:buClr>
              <a:buFont typeface="Wingdings" panose="05000000000000000000" pitchFamily="2" charset="2"/>
              <a:buChar char="§"/>
            </a:pPr>
            <a:r>
              <a:rPr lang="de-DE" dirty="0">
                <a:solidFill>
                  <a:srgbClr val="000000"/>
                </a:solidFill>
              </a:rPr>
              <a:t>Dokumentation, Archivierung, Sekundärnutzung</a:t>
            </a:r>
          </a:p>
          <a:p>
            <a:pPr marL="540000">
              <a:spcBef>
                <a:spcPts val="1000"/>
              </a:spcBef>
              <a:spcAft>
                <a:spcPts val="300"/>
              </a:spcAft>
              <a:buClr>
                <a:srgbClr val="A2C617"/>
              </a:buClr>
            </a:pPr>
            <a:r>
              <a:rPr lang="de-DE" sz="3300" b="1" dirty="0">
                <a:solidFill>
                  <a:srgbClr val="A2C617"/>
                </a:solidFill>
              </a:rPr>
              <a:t>6.2)  Vermeiden von Schaden</a:t>
            </a:r>
          </a:p>
          <a:p>
            <a:pPr marL="1440000" indent="-288000">
              <a:spcAft>
                <a:spcPts val="300"/>
              </a:spcAft>
              <a:buClr>
                <a:srgbClr val="A2C617"/>
              </a:buClr>
              <a:buFont typeface="Wingdings" panose="05000000000000000000" pitchFamily="2" charset="2"/>
              <a:buChar char="§"/>
            </a:pPr>
            <a:r>
              <a:rPr lang="de-DE" dirty="0"/>
              <a:t>Schutz der Studienteilnehmenden</a:t>
            </a:r>
          </a:p>
          <a:p>
            <a:pPr marL="1440000" indent="-288000">
              <a:spcAft>
                <a:spcPts val="300"/>
              </a:spcAft>
              <a:buClr>
                <a:srgbClr val="A2C617"/>
              </a:buClr>
              <a:buFont typeface="Wingdings" panose="05000000000000000000" pitchFamily="2" charset="2"/>
              <a:buChar char="§"/>
            </a:pPr>
            <a:r>
              <a:rPr lang="de-DE" dirty="0"/>
              <a:t>Schutz der Forschenden</a:t>
            </a:r>
          </a:p>
          <a:p>
            <a:pPr marL="540000">
              <a:spcBef>
                <a:spcPts val="1000"/>
              </a:spcBef>
              <a:spcAft>
                <a:spcPts val="300"/>
              </a:spcAft>
              <a:buClr>
                <a:srgbClr val="A2C617"/>
              </a:buClr>
            </a:pPr>
            <a:r>
              <a:rPr lang="de-DE" sz="3300" b="1" dirty="0">
                <a:solidFill>
                  <a:srgbClr val="A2C617"/>
                </a:solidFill>
              </a:rPr>
              <a:t>6.3)  Informierte Einwilligung</a:t>
            </a:r>
          </a:p>
          <a:p>
            <a:pPr marL="1440000" indent="-288000">
              <a:spcAft>
                <a:spcPts val="300"/>
              </a:spcAft>
              <a:buClr>
                <a:srgbClr val="A2C617"/>
              </a:buClr>
              <a:buFont typeface="Wingdings" panose="05000000000000000000" pitchFamily="2" charset="2"/>
              <a:buChar char="§"/>
            </a:pPr>
            <a:r>
              <a:rPr lang="de-DE" dirty="0"/>
              <a:t>Information</a:t>
            </a:r>
          </a:p>
          <a:p>
            <a:pPr marL="1440000" indent="-288000">
              <a:spcAft>
                <a:spcPts val="300"/>
              </a:spcAft>
              <a:buClr>
                <a:srgbClr val="A2C617"/>
              </a:buClr>
              <a:buFont typeface="Wingdings" panose="05000000000000000000" pitchFamily="2" charset="2"/>
              <a:buChar char="§"/>
            </a:pPr>
            <a:r>
              <a:rPr lang="de-DE" dirty="0"/>
              <a:t>Freiwilligkeit der Teilnahme</a:t>
            </a:r>
          </a:p>
          <a:p>
            <a:pPr marL="1440000" indent="-288000">
              <a:spcAft>
                <a:spcPts val="300"/>
              </a:spcAft>
              <a:buClr>
                <a:srgbClr val="A2C617"/>
              </a:buClr>
              <a:buFont typeface="Wingdings" panose="05000000000000000000" pitchFamily="2" charset="2"/>
              <a:buChar char="§"/>
            </a:pPr>
            <a:r>
              <a:rPr lang="de-DE" dirty="0"/>
              <a:t>Entscheidungskompetenz und Einwilligungsfähigkeit</a:t>
            </a:r>
          </a:p>
          <a:p>
            <a:pPr marL="1440000" indent="-288000">
              <a:spcAft>
                <a:spcPts val="300"/>
              </a:spcAft>
              <a:buClr>
                <a:srgbClr val="A2C617"/>
              </a:buClr>
              <a:buFont typeface="Wingdings" panose="05000000000000000000" pitchFamily="2" charset="2"/>
              <a:buChar char="§"/>
            </a:pPr>
            <a:r>
              <a:rPr lang="de-DE" dirty="0"/>
              <a:t>Form der Einwilligung</a:t>
            </a:r>
          </a:p>
          <a:p>
            <a:endParaRPr lang="de-DE" dirty="0"/>
          </a:p>
        </p:txBody>
      </p:sp>
    </p:spTree>
    <p:extLst>
      <p:ext uri="{BB962C8B-B14F-4D97-AF65-F5344CB8AC3E}">
        <p14:creationId xmlns:p14="http://schemas.microsoft.com/office/powerpoint/2010/main" val="334148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DE" sz="2200" dirty="0">
                <a:solidFill>
                  <a:schemeClr val="tx1"/>
                </a:solidFill>
              </a:rPr>
              <a:t>Gliederung</a:t>
            </a:r>
            <a:endParaRPr lang="de-DE" sz="2200" dirty="0"/>
          </a:p>
        </p:txBody>
      </p:sp>
      <p:sp>
        <p:nvSpPr>
          <p:cNvPr id="3" name="Inhaltsplatzhalter 2"/>
          <p:cNvSpPr>
            <a:spLocks noGrp="1"/>
          </p:cNvSpPr>
          <p:nvPr>
            <p:ph idx="1"/>
          </p:nvPr>
        </p:nvSpPr>
        <p:spPr>
          <a:xfrm>
            <a:off x="230832" y="1412776"/>
            <a:ext cx="8589640" cy="5040520"/>
          </a:xfrm>
        </p:spPr>
        <p:txBody>
          <a:bodyPr numCol="2" spcCol="360000">
            <a:noAutofit/>
          </a:bodyPr>
          <a:lstStyle/>
          <a:p>
            <a:pPr marL="396000" indent="-396000">
              <a:lnSpc>
                <a:spcPct val="100000"/>
              </a:lnSpc>
              <a:spcAft>
                <a:spcPts val="1200"/>
              </a:spcAft>
              <a:buFont typeface="+mj-lt"/>
              <a:buAutoNum type="arabicParenR"/>
            </a:pPr>
            <a:r>
              <a:rPr lang="de-DE" sz="1700" dirty="0"/>
              <a:t>Was ist Forschungsethik? Was sind ihre Grundprinzipien? </a:t>
            </a:r>
          </a:p>
          <a:p>
            <a:pPr marL="396000" indent="-396000">
              <a:lnSpc>
                <a:spcPct val="100000"/>
              </a:lnSpc>
              <a:spcAft>
                <a:spcPts val="1200"/>
              </a:spcAft>
              <a:buFont typeface="+mj-lt"/>
              <a:buAutoNum type="arabicParenR"/>
            </a:pPr>
            <a:r>
              <a:rPr lang="de-DE" sz="1700" dirty="0"/>
              <a:t>Ethische Grundlagen und gesetzliche Regelungen bei medizinischer und psychologischer Forschung</a:t>
            </a:r>
          </a:p>
          <a:p>
            <a:pPr marL="396000" indent="-396000">
              <a:lnSpc>
                <a:spcPct val="100000"/>
              </a:lnSpc>
              <a:spcAft>
                <a:spcPts val="1200"/>
              </a:spcAft>
              <a:buFont typeface="+mj-lt"/>
              <a:buAutoNum type="arabicParenR"/>
            </a:pPr>
            <a:r>
              <a:rPr lang="de-DE" sz="1700" dirty="0"/>
              <a:t>(Rechtliche) Rahmenbedingungen</a:t>
            </a:r>
            <a:br>
              <a:rPr lang="de-DE" sz="1700" dirty="0"/>
            </a:br>
            <a:r>
              <a:rPr lang="de-DE" sz="1700" dirty="0"/>
              <a:t>in der sozialwissenschaftlichen Forschung</a:t>
            </a:r>
          </a:p>
          <a:p>
            <a:pPr marL="396000" indent="-396000">
              <a:lnSpc>
                <a:spcPct val="100000"/>
              </a:lnSpc>
              <a:spcAft>
                <a:spcPts val="1200"/>
              </a:spcAft>
              <a:buFont typeface="+mj-lt"/>
              <a:buAutoNum type="arabicParenR"/>
            </a:pPr>
            <a:r>
              <a:rPr lang="de-DE" sz="1700" dirty="0"/>
              <a:t>Aktualität des Themas</a:t>
            </a:r>
          </a:p>
          <a:p>
            <a:pPr marL="396000" indent="-396000">
              <a:lnSpc>
                <a:spcPct val="100000"/>
              </a:lnSpc>
              <a:spcAft>
                <a:spcPts val="1200"/>
              </a:spcAft>
              <a:buFont typeface="+mj-lt"/>
              <a:buAutoNum type="arabicParenR"/>
            </a:pPr>
            <a:r>
              <a:rPr lang="de-DE" sz="1700" dirty="0"/>
              <a:t>Forschungsethik im Spannungsfeld zwischen Datenschutz und guter wissenschaftlicher Praxis</a:t>
            </a:r>
          </a:p>
          <a:p>
            <a:pPr marL="396000" indent="-396000">
              <a:lnSpc>
                <a:spcPct val="100000"/>
              </a:lnSpc>
              <a:spcAft>
                <a:spcPts val="1200"/>
              </a:spcAft>
            </a:pPr>
            <a:r>
              <a:rPr lang="de-DE" sz="1700" i="1" dirty="0">
                <a:solidFill>
                  <a:schemeClr val="tx1">
                    <a:lumMod val="50000"/>
                    <a:lumOff val="50000"/>
                  </a:schemeClr>
                </a:solidFill>
              </a:rPr>
              <a:t>Arbeitsaufgabe 1</a:t>
            </a:r>
          </a:p>
          <a:p>
            <a:pPr marL="396000" indent="-396000">
              <a:lnSpc>
                <a:spcPct val="100000"/>
              </a:lnSpc>
              <a:spcAft>
                <a:spcPts val="1200"/>
              </a:spcAft>
              <a:buFont typeface="+mj-lt"/>
              <a:buAutoNum type="arabicParenR" startAt="6"/>
            </a:pPr>
            <a:r>
              <a:rPr lang="de-DE" sz="1700" dirty="0"/>
              <a:t>Zentrale forschungsethische Prinzipien</a:t>
            </a:r>
          </a:p>
          <a:p>
            <a:pPr marL="396000" indent="-396000">
              <a:lnSpc>
                <a:spcPct val="100000"/>
              </a:lnSpc>
              <a:spcAft>
                <a:spcPts val="1200"/>
              </a:spcAft>
              <a:buFont typeface="+mj-lt"/>
              <a:buAutoNum type="arabicParenR" startAt="6"/>
            </a:pPr>
            <a:endParaRPr lang="de-DE" sz="1700" dirty="0"/>
          </a:p>
          <a:p>
            <a:pPr marL="396000" indent="-396000">
              <a:lnSpc>
                <a:spcPct val="100000"/>
              </a:lnSpc>
              <a:spcAft>
                <a:spcPts val="1200"/>
              </a:spcAft>
            </a:pPr>
            <a:r>
              <a:rPr lang="de-DE" sz="1700" i="1" dirty="0">
                <a:solidFill>
                  <a:schemeClr val="tx1">
                    <a:lumMod val="50000"/>
                    <a:lumOff val="50000"/>
                  </a:schemeClr>
                </a:solidFill>
              </a:rPr>
              <a:t>Arbeitsaufgaben 2 und 3</a:t>
            </a:r>
          </a:p>
          <a:p>
            <a:pPr marL="396000" indent="-396000">
              <a:lnSpc>
                <a:spcPct val="100000"/>
              </a:lnSpc>
              <a:spcAft>
                <a:spcPts val="1200"/>
              </a:spcAft>
              <a:buFont typeface="+mj-lt"/>
              <a:buAutoNum type="arabicParenR" startAt="7"/>
            </a:pPr>
            <a:r>
              <a:rPr lang="de-DE" sz="1700" dirty="0"/>
              <a:t>Forschungsethische Reflexion: Indikatoren und Fragestellungen</a:t>
            </a:r>
            <a:br>
              <a:rPr lang="de-DE" sz="1700" dirty="0"/>
            </a:br>
            <a:r>
              <a:rPr lang="de-DE" sz="1700" dirty="0"/>
              <a:t>für die Reflexion und Einschätzung zentraler Fragestellungen</a:t>
            </a:r>
          </a:p>
          <a:p>
            <a:pPr marL="396000" indent="-396000">
              <a:lnSpc>
                <a:spcPct val="100000"/>
              </a:lnSpc>
              <a:spcAft>
                <a:spcPts val="1200"/>
              </a:spcAft>
              <a:buFont typeface="+mj-lt"/>
              <a:buAutoNum type="arabicParenR" startAt="7"/>
            </a:pPr>
            <a:r>
              <a:rPr lang="de-DE" sz="1700" dirty="0"/>
              <a:t>Forschungsethische Reflexion bei einem qualitativen und quantitativen Praxisbeispiel</a:t>
            </a:r>
          </a:p>
          <a:p>
            <a:pPr marL="396000" indent="-396000">
              <a:lnSpc>
                <a:spcPct val="100000"/>
              </a:lnSpc>
              <a:spcAft>
                <a:spcPts val="1200"/>
              </a:spcAft>
            </a:pPr>
            <a:r>
              <a:rPr lang="de-DE" sz="1700" i="1" dirty="0">
                <a:solidFill>
                  <a:schemeClr val="tx1">
                    <a:lumMod val="50000"/>
                    <a:lumOff val="50000"/>
                  </a:schemeClr>
                </a:solidFill>
              </a:rPr>
              <a:t>Arbeitsaufgaben 4 und 5</a:t>
            </a:r>
          </a:p>
          <a:p>
            <a:pPr marL="396000" indent="-396000">
              <a:lnSpc>
                <a:spcPct val="100000"/>
              </a:lnSpc>
              <a:spcAft>
                <a:spcPts val="1200"/>
              </a:spcAft>
              <a:buFont typeface="+mj-lt"/>
              <a:buAutoNum type="arabicParenR" startAt="9"/>
            </a:pPr>
            <a:r>
              <a:rPr lang="de-DE" sz="1700" dirty="0"/>
              <a:t>Kritik an „</a:t>
            </a:r>
            <a:r>
              <a:rPr lang="de-DE" sz="1700" dirty="0" err="1"/>
              <a:t>Ethics</a:t>
            </a:r>
            <a:r>
              <a:rPr lang="de-DE" sz="1700" dirty="0"/>
              <a:t> Reviews“ bzw. Begutachtungen durch Ethikkommissionen</a:t>
            </a:r>
          </a:p>
          <a:p>
            <a:pPr marL="396000" indent="-396000">
              <a:lnSpc>
                <a:spcPct val="100000"/>
              </a:lnSpc>
              <a:spcAft>
                <a:spcPts val="1200"/>
              </a:spcAft>
              <a:buFont typeface="+mj-lt"/>
              <a:buAutoNum type="arabicParenR" startAt="9"/>
            </a:pPr>
            <a:r>
              <a:rPr lang="de-DE" sz="1700" dirty="0"/>
              <a:t>Aktivitäten des RatSWD zum</a:t>
            </a:r>
            <a:br>
              <a:rPr lang="de-DE" sz="1700" dirty="0"/>
            </a:br>
            <a:r>
              <a:rPr lang="de-DE" sz="1700" dirty="0"/>
              <a:t>Thema Forschungsethik</a:t>
            </a:r>
          </a:p>
          <a:p>
            <a:pPr marL="396000" indent="-396000">
              <a:lnSpc>
                <a:spcPct val="100000"/>
              </a:lnSpc>
              <a:spcAft>
                <a:spcPts val="1200"/>
              </a:spcAft>
              <a:buFont typeface="+mj-lt"/>
              <a:buAutoNum type="arabicParenR" startAt="9"/>
            </a:pPr>
            <a:r>
              <a:rPr lang="de-DE" sz="1700" dirty="0"/>
              <a:t>Impressum/Hinweise</a:t>
            </a:r>
          </a:p>
          <a:p>
            <a:pPr marL="396000" indent="-396000">
              <a:lnSpc>
                <a:spcPct val="100000"/>
              </a:lnSpc>
              <a:spcAft>
                <a:spcPts val="800"/>
              </a:spcAft>
            </a:pPr>
            <a:endParaRPr lang="de-DE" sz="1600" dirty="0"/>
          </a:p>
        </p:txBody>
      </p:sp>
    </p:spTree>
    <p:extLst>
      <p:ext uri="{BB962C8B-B14F-4D97-AF65-F5344CB8AC3E}">
        <p14:creationId xmlns:p14="http://schemas.microsoft.com/office/powerpoint/2010/main" val="421342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Zentrale forschungsethische Prinzipien</a:t>
            </a:r>
          </a:p>
        </p:txBody>
      </p:sp>
      <p:sp>
        <p:nvSpPr>
          <p:cNvPr id="3" name="Inhaltsplatzhalter 2"/>
          <p:cNvSpPr>
            <a:spLocks noGrp="1"/>
          </p:cNvSpPr>
          <p:nvPr>
            <p:ph idx="1"/>
          </p:nvPr>
        </p:nvSpPr>
        <p:spPr>
          <a:xfrm>
            <a:off x="230832" y="1412776"/>
            <a:ext cx="8517632" cy="5040520"/>
          </a:xfrm>
        </p:spPr>
        <p:txBody>
          <a:bodyPr>
            <a:normAutofit fontScale="62500" lnSpcReduction="20000"/>
          </a:bodyPr>
          <a:lstStyle/>
          <a:p>
            <a:pPr marL="540000">
              <a:spcAft>
                <a:spcPts val="300"/>
              </a:spcAft>
              <a:buClr>
                <a:srgbClr val="A2C617"/>
              </a:buClr>
            </a:pPr>
            <a:r>
              <a:rPr lang="de-DE" sz="3800" b="1" dirty="0">
                <a:solidFill>
                  <a:srgbClr val="A2C617"/>
                </a:solidFill>
              </a:rPr>
              <a:t>6.1)  Wissenschaftliche Güte und Integrität der 		    Forschenden</a:t>
            </a:r>
          </a:p>
          <a:p>
            <a:pPr marL="1548000" indent="-288000">
              <a:spcAft>
                <a:spcPts val="300"/>
              </a:spcAft>
              <a:buClr>
                <a:srgbClr val="A2C617"/>
              </a:buClr>
              <a:buFont typeface="Wingdings" panose="05000000000000000000" pitchFamily="2" charset="2"/>
              <a:buChar char="§"/>
            </a:pPr>
            <a:r>
              <a:rPr lang="de-DE" sz="3500" dirty="0">
                <a:solidFill>
                  <a:srgbClr val="000000"/>
                </a:solidFill>
              </a:rPr>
              <a:t>Allgemeine wissenschaftliche Standards</a:t>
            </a:r>
          </a:p>
          <a:p>
            <a:pPr marL="1548000" indent="-288000">
              <a:spcAft>
                <a:spcPts val="300"/>
              </a:spcAft>
              <a:buClr>
                <a:srgbClr val="A2C617"/>
              </a:buClr>
              <a:buFont typeface="Wingdings" panose="05000000000000000000" pitchFamily="2" charset="2"/>
              <a:buChar char="§"/>
            </a:pPr>
            <a:r>
              <a:rPr lang="de-DE" sz="3500" dirty="0">
                <a:solidFill>
                  <a:srgbClr val="000000"/>
                </a:solidFill>
              </a:rPr>
              <a:t>Integrität der Forschenden</a:t>
            </a:r>
          </a:p>
          <a:p>
            <a:pPr marL="1548000" indent="-288000">
              <a:spcAft>
                <a:spcPts val="300"/>
              </a:spcAft>
              <a:buClr>
                <a:srgbClr val="A2C617"/>
              </a:buClr>
              <a:buFont typeface="Wingdings" panose="05000000000000000000" pitchFamily="2" charset="2"/>
              <a:buChar char="§"/>
            </a:pPr>
            <a:r>
              <a:rPr lang="de-DE" sz="3500" dirty="0">
                <a:solidFill>
                  <a:srgbClr val="000000"/>
                </a:solidFill>
              </a:rPr>
              <a:t>Dokumentation, Archivierung, Sekundärnutzung</a:t>
            </a:r>
          </a:p>
          <a:p>
            <a:pPr marL="540000">
              <a:spcBef>
                <a:spcPts val="1000"/>
              </a:spcBef>
              <a:spcAft>
                <a:spcPts val="300"/>
              </a:spcAft>
              <a:buClr>
                <a:schemeClr val="bg1">
                  <a:lumMod val="85000"/>
                </a:schemeClr>
              </a:buClr>
            </a:pPr>
            <a:r>
              <a:rPr lang="de-DE" sz="2900" b="1" dirty="0">
                <a:solidFill>
                  <a:schemeClr val="bg1">
                    <a:lumMod val="85000"/>
                  </a:schemeClr>
                </a:solidFill>
              </a:rPr>
              <a:t>6.2)  Vermeiden von Schaden</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Schutz der Studienteilnehmenden</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Schutz der Forschenden</a:t>
            </a:r>
          </a:p>
          <a:p>
            <a:pPr marL="540000">
              <a:spcBef>
                <a:spcPts val="1000"/>
              </a:spcBef>
              <a:spcAft>
                <a:spcPts val="300"/>
              </a:spcAft>
              <a:buClr>
                <a:schemeClr val="bg1">
                  <a:lumMod val="85000"/>
                </a:schemeClr>
              </a:buClr>
            </a:pPr>
            <a:r>
              <a:rPr lang="de-DE" sz="2900" b="1" dirty="0">
                <a:solidFill>
                  <a:schemeClr val="bg1">
                    <a:lumMod val="85000"/>
                  </a:schemeClr>
                </a:solidFill>
              </a:rPr>
              <a:t>6.3)  Informierte Einwilligung</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Information</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Freiwilligkeit der Teilnahme</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Entscheidungskompetenz und Einwilligungsfähigkeit</a:t>
            </a:r>
          </a:p>
          <a:p>
            <a:pPr marL="1368000" indent="-288000">
              <a:spcAft>
                <a:spcPts val="300"/>
              </a:spcAft>
              <a:buClr>
                <a:schemeClr val="bg1">
                  <a:lumMod val="85000"/>
                </a:schemeClr>
              </a:buClr>
              <a:buFont typeface="Wingdings" panose="05000000000000000000" pitchFamily="2" charset="2"/>
              <a:buChar char="§"/>
            </a:pPr>
            <a:r>
              <a:rPr lang="de-DE" sz="2600" dirty="0">
                <a:solidFill>
                  <a:schemeClr val="bg1">
                    <a:lumMod val="85000"/>
                  </a:schemeClr>
                </a:solidFill>
              </a:rPr>
              <a:t>Form der Einwilligung</a:t>
            </a:r>
          </a:p>
          <a:p>
            <a:endParaRPr lang="de-DE" dirty="0"/>
          </a:p>
        </p:txBody>
      </p:sp>
    </p:spTree>
    <p:extLst>
      <p:ext uri="{BB962C8B-B14F-4D97-AF65-F5344CB8AC3E}">
        <p14:creationId xmlns:p14="http://schemas.microsoft.com/office/powerpoint/2010/main" val="280489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6.1)	Wissenschaftliche Güte und Integrität der</a:t>
            </a:r>
            <a:br>
              <a:rPr lang="de-DE" dirty="0"/>
            </a:br>
            <a:r>
              <a:rPr lang="de-DE" dirty="0"/>
              <a:t>		Forschenden (1)</a:t>
            </a:r>
          </a:p>
        </p:txBody>
      </p:sp>
      <p:sp>
        <p:nvSpPr>
          <p:cNvPr id="6" name="Inhaltsplatzhalter 5"/>
          <p:cNvSpPr>
            <a:spLocks noGrp="1"/>
          </p:cNvSpPr>
          <p:nvPr>
            <p:ph idx="1"/>
          </p:nvPr>
        </p:nvSpPr>
        <p:spPr>
          <a:xfrm>
            <a:off x="467544" y="1484784"/>
            <a:ext cx="7797168" cy="5040560"/>
          </a:xfrm>
        </p:spPr>
        <p:txBody>
          <a:bodyPr>
            <a:noAutofit/>
          </a:bodyPr>
          <a:lstStyle/>
          <a:p>
            <a:pPr marL="558000" indent="0">
              <a:spcBef>
                <a:spcPts val="0"/>
              </a:spcBef>
              <a:spcAft>
                <a:spcPts val="1200"/>
              </a:spcAft>
              <a:buNone/>
            </a:pPr>
            <a:r>
              <a:rPr lang="de-DE" sz="2400" dirty="0"/>
              <a:t>Allgemeine wissenschaftliche Standards</a:t>
            </a:r>
          </a:p>
          <a:p>
            <a:pPr>
              <a:spcBef>
                <a:spcPts val="0"/>
              </a:spcBef>
              <a:spcAft>
                <a:spcPts val="800"/>
              </a:spcAft>
            </a:pPr>
            <a:r>
              <a:rPr lang="de-DE" sz="2200" dirty="0"/>
              <a:t>Wissenschaftliche Qualität ist nicht unabhängig von forschungsethischen Überlegungen</a:t>
            </a:r>
          </a:p>
          <a:p>
            <a:pPr>
              <a:spcBef>
                <a:spcPts val="0"/>
              </a:spcBef>
              <a:spcAft>
                <a:spcPts val="800"/>
              </a:spcAft>
            </a:pPr>
            <a:r>
              <a:rPr lang="de-DE" sz="2200" dirty="0"/>
              <a:t>Forschungsdesign sollte am </a:t>
            </a:r>
            <a:r>
              <a:rPr lang="de-DE" sz="2200" dirty="0" err="1"/>
              <a:t>state</a:t>
            </a:r>
            <a:r>
              <a:rPr lang="de-DE" sz="2200" dirty="0"/>
              <a:t>-</a:t>
            </a:r>
            <a:r>
              <a:rPr lang="de-DE" sz="2200" dirty="0" err="1"/>
              <a:t>of</a:t>
            </a:r>
            <a:r>
              <a:rPr lang="de-DE" sz="2200" dirty="0"/>
              <a:t>-</a:t>
            </a:r>
            <a:r>
              <a:rPr lang="de-DE" sz="2200" dirty="0" err="1"/>
              <a:t>the</a:t>
            </a:r>
            <a:r>
              <a:rPr lang="de-DE" sz="2200" dirty="0"/>
              <a:t>-art der gewählten Forschungsmethode ausgerichtet sein</a:t>
            </a:r>
          </a:p>
          <a:p>
            <a:pPr>
              <a:spcBef>
                <a:spcPts val="0"/>
              </a:spcBef>
              <a:spcAft>
                <a:spcPts val="800"/>
              </a:spcAft>
            </a:pPr>
            <a:r>
              <a:rPr lang="de-DE" sz="2200" dirty="0"/>
              <a:t>Methodische und methodologische Vielfalt sollte angemessen berücksichtigt werden</a:t>
            </a:r>
          </a:p>
          <a:p>
            <a:pPr>
              <a:spcBef>
                <a:spcPts val="0"/>
              </a:spcBef>
              <a:spcAft>
                <a:spcPts val="800"/>
              </a:spcAft>
            </a:pPr>
            <a:r>
              <a:rPr lang="de-DE" sz="2200" dirty="0"/>
              <a:t>Annahmen, philosophische und politische Einstellungen können Studiendesign und –</a:t>
            </a:r>
            <a:r>
              <a:rPr lang="de-DE" sz="2200" dirty="0" err="1"/>
              <a:t>ergebnisse</a:t>
            </a:r>
            <a:r>
              <a:rPr lang="de-DE" sz="2200" dirty="0"/>
              <a:t> entscheidend beeinflussen</a:t>
            </a:r>
          </a:p>
          <a:p>
            <a:pPr>
              <a:spcBef>
                <a:spcPts val="0"/>
              </a:spcBef>
              <a:spcAft>
                <a:spcPts val="800"/>
              </a:spcAft>
            </a:pPr>
            <a:r>
              <a:rPr lang="de-DE" sz="2200" dirty="0"/>
              <a:t>Nachvollziehbarkeit des Designs und Offenlegung der Annahmen sind daher von zentraler Bedeutung</a:t>
            </a:r>
          </a:p>
        </p:txBody>
      </p:sp>
    </p:spTree>
    <p:extLst>
      <p:ext uri="{BB962C8B-B14F-4D97-AF65-F5344CB8AC3E}">
        <p14:creationId xmlns:p14="http://schemas.microsoft.com/office/powerpoint/2010/main" val="92903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6.1)	Wissenschaftliche Güte und Integrität der</a:t>
            </a:r>
            <a:br>
              <a:rPr lang="de-DE" dirty="0"/>
            </a:br>
            <a:r>
              <a:rPr lang="de-DE" dirty="0"/>
              <a:t>		Forschenden (2)</a:t>
            </a:r>
          </a:p>
        </p:txBody>
      </p:sp>
      <p:sp>
        <p:nvSpPr>
          <p:cNvPr id="6" name="Inhaltsplatzhalter 5"/>
          <p:cNvSpPr>
            <a:spLocks noGrp="1"/>
          </p:cNvSpPr>
          <p:nvPr>
            <p:ph idx="1"/>
          </p:nvPr>
        </p:nvSpPr>
        <p:spPr>
          <a:xfrm>
            <a:off x="467544" y="1484784"/>
            <a:ext cx="7797168" cy="5040560"/>
          </a:xfrm>
        </p:spPr>
        <p:txBody>
          <a:bodyPr>
            <a:normAutofit/>
          </a:bodyPr>
          <a:lstStyle/>
          <a:p>
            <a:pPr marL="558000" indent="0">
              <a:spcBef>
                <a:spcPts val="0"/>
              </a:spcBef>
              <a:spcAft>
                <a:spcPts val="1200"/>
              </a:spcAft>
              <a:buNone/>
            </a:pPr>
            <a:r>
              <a:rPr lang="de-DE" sz="2400" dirty="0"/>
              <a:t>Integrität von Forschenden</a:t>
            </a:r>
          </a:p>
          <a:p>
            <a:pPr>
              <a:spcBef>
                <a:spcPts val="0"/>
              </a:spcBef>
              <a:spcAft>
                <a:spcPts val="800"/>
              </a:spcAft>
            </a:pPr>
            <a:r>
              <a:rPr lang="de-DE" sz="2200" dirty="0"/>
              <a:t>Verantwortung der Forschenden u. a. gegenüber Fachgemeinschaften, Öffentlichkeit, Teilnehmenden an der Forschung, Mitarbeitenden und sich selbst</a:t>
            </a:r>
          </a:p>
          <a:p>
            <a:pPr>
              <a:spcBef>
                <a:spcPts val="0"/>
              </a:spcBef>
              <a:spcAft>
                <a:spcPts val="800"/>
              </a:spcAft>
            </a:pPr>
            <a:r>
              <a:rPr lang="de-DE" sz="2200" dirty="0"/>
              <a:t>Wahrung der Integrität der Forschenden und Glaubwürdigkeit der Ergebnisse erfordert Offenlegung von Interessenskonflikten und Angabe von Auftraggebern und Förderern</a:t>
            </a:r>
          </a:p>
          <a:p>
            <a:pPr>
              <a:spcBef>
                <a:spcPts val="0"/>
              </a:spcBef>
              <a:spcAft>
                <a:spcPts val="800"/>
              </a:spcAft>
            </a:pPr>
            <a:r>
              <a:rPr lang="de-DE" sz="2200" dirty="0"/>
              <a:t>Ableitung von überzogenen Schlussfolgerungen zur zielgerichteten Beeinflussung von Politik und Öffentlichkeit sind forschungsethisch problematisch</a:t>
            </a:r>
          </a:p>
        </p:txBody>
      </p:sp>
    </p:spTree>
    <p:extLst>
      <p:ext uri="{BB962C8B-B14F-4D97-AF65-F5344CB8AC3E}">
        <p14:creationId xmlns:p14="http://schemas.microsoft.com/office/powerpoint/2010/main" val="285842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6.1)	Wissenschaftliche Güte und Integrität der</a:t>
            </a:r>
            <a:br>
              <a:rPr lang="de-DE"/>
            </a:br>
            <a:r>
              <a:rPr lang="de-DE"/>
              <a:t>		Forschenden (3)</a:t>
            </a:r>
            <a:endParaRPr lang="de-DE" dirty="0"/>
          </a:p>
        </p:txBody>
      </p:sp>
      <p:sp>
        <p:nvSpPr>
          <p:cNvPr id="6" name="Inhaltsplatzhalter 5"/>
          <p:cNvSpPr>
            <a:spLocks noGrp="1"/>
          </p:cNvSpPr>
          <p:nvPr>
            <p:ph idx="1"/>
          </p:nvPr>
        </p:nvSpPr>
        <p:spPr>
          <a:xfrm>
            <a:off x="467544" y="1484784"/>
            <a:ext cx="7797168" cy="5040560"/>
          </a:xfrm>
        </p:spPr>
        <p:txBody>
          <a:bodyPr>
            <a:noAutofit/>
          </a:bodyPr>
          <a:lstStyle/>
          <a:p>
            <a:pPr marL="558000" indent="0">
              <a:spcBef>
                <a:spcPts val="0"/>
              </a:spcBef>
              <a:spcAft>
                <a:spcPts val="1200"/>
              </a:spcAft>
              <a:buNone/>
            </a:pPr>
            <a:r>
              <a:rPr lang="de-DE" sz="2400" dirty="0"/>
              <a:t>Dokumentation, Archivierung und Sekundärnutzung</a:t>
            </a:r>
          </a:p>
          <a:p>
            <a:pPr>
              <a:spcBef>
                <a:spcPts val="0"/>
              </a:spcBef>
              <a:spcAft>
                <a:spcPts val="800"/>
              </a:spcAft>
            </a:pPr>
            <a:r>
              <a:rPr lang="de-DE" sz="1900" dirty="0"/>
              <a:t>Detaillierte Dokumentation des methodischen Vorgehens (einschließlich Bereitstellung von Rohdaten) ist zur Nachvollziehbarkeit von Forschungsergebnissen unerlässlich.</a:t>
            </a:r>
          </a:p>
          <a:p>
            <a:pPr>
              <a:spcBef>
                <a:spcPts val="0"/>
              </a:spcBef>
              <a:spcAft>
                <a:spcPts val="800"/>
              </a:spcAft>
            </a:pPr>
            <a:r>
              <a:rPr lang="de-DE" sz="1900" dirty="0"/>
              <a:t>Aber: Veröffentlichung von Rohdaten kann Teilnehmenden</a:t>
            </a:r>
            <a:br>
              <a:rPr lang="de-DE" sz="1900" dirty="0"/>
            </a:br>
            <a:r>
              <a:rPr lang="de-DE" sz="1900" dirty="0"/>
              <a:t>zum Nachteil gereichen – insbesondere bei qualitativen Daten</a:t>
            </a:r>
            <a:br>
              <a:rPr lang="de-DE" sz="1900" dirty="0"/>
            </a:br>
            <a:r>
              <a:rPr lang="de-DE" sz="1900" dirty="0"/>
              <a:t>(Interview-Transkripte, audiovisuelle Dokumente etc.)</a:t>
            </a:r>
          </a:p>
          <a:p>
            <a:pPr>
              <a:spcBef>
                <a:spcPts val="0"/>
              </a:spcBef>
              <a:spcAft>
                <a:spcPts val="800"/>
              </a:spcAft>
            </a:pPr>
            <a:r>
              <a:rPr lang="de-DE" sz="1900" dirty="0"/>
              <a:t>Balance zwischen Integrität und Schadensvermeidung muss</a:t>
            </a:r>
            <a:br>
              <a:rPr lang="de-DE" sz="1900" dirty="0"/>
            </a:br>
            <a:r>
              <a:rPr lang="de-DE" sz="1900" dirty="0"/>
              <a:t>im Einzelfall gefunden werden</a:t>
            </a:r>
          </a:p>
          <a:p>
            <a:pPr>
              <a:spcBef>
                <a:spcPts val="0"/>
              </a:spcBef>
              <a:spcAft>
                <a:spcPts val="800"/>
              </a:spcAft>
            </a:pPr>
            <a:r>
              <a:rPr lang="de-DE" sz="1900" dirty="0"/>
              <a:t>Ausschluss von Daten für Sekundärnutzung nur in begründeten Einzelfällen</a:t>
            </a:r>
          </a:p>
          <a:p>
            <a:pPr>
              <a:spcBef>
                <a:spcPts val="0"/>
              </a:spcBef>
              <a:spcAft>
                <a:spcPts val="800"/>
              </a:spcAft>
            </a:pPr>
            <a:r>
              <a:rPr lang="de-DE" sz="1900" dirty="0"/>
              <a:t>Aufwand für Anonymisierung qualitativer Daten für die Sekundärnutzung oft sehr hoch im Vergleich zu quantitativen</a:t>
            </a:r>
            <a:br>
              <a:rPr lang="de-DE" sz="1900" dirty="0"/>
            </a:br>
            <a:r>
              <a:rPr lang="de-DE" sz="1900" dirty="0"/>
              <a:t>Daten</a:t>
            </a:r>
          </a:p>
        </p:txBody>
      </p:sp>
    </p:spTree>
    <p:extLst>
      <p:ext uri="{BB962C8B-B14F-4D97-AF65-F5344CB8AC3E}">
        <p14:creationId xmlns:p14="http://schemas.microsoft.com/office/powerpoint/2010/main" val="3553451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marL="457200" indent="-457200">
              <a:buFont typeface="Wingdings"/>
              <a:buChar char="à"/>
            </a:pPr>
            <a:r>
              <a:rPr lang="de-DE" i="1" dirty="0">
                <a:sym typeface="Wingdings" panose="05000000000000000000" pitchFamily="2" charset="2"/>
              </a:rPr>
              <a:t>Arbeitsaufgabe 2</a:t>
            </a:r>
            <a:br>
              <a:rPr lang="de-DE" i="1" dirty="0">
                <a:sym typeface="Wingdings" panose="05000000000000000000" pitchFamily="2" charset="2"/>
              </a:rPr>
            </a:br>
            <a:r>
              <a:rPr lang="de-DE" i="1" dirty="0">
                <a:sym typeface="Wingdings" panose="05000000000000000000" pitchFamily="2" charset="2"/>
              </a:rPr>
              <a:t>(Biografische Interviews mit Lehrkräften)</a:t>
            </a:r>
            <a:endParaRPr lang="de-DE" i="1" dirty="0"/>
          </a:p>
        </p:txBody>
      </p:sp>
      <p:sp>
        <p:nvSpPr>
          <p:cNvPr id="4" name="Rechteck 3"/>
          <p:cNvSpPr/>
          <p:nvPr/>
        </p:nvSpPr>
        <p:spPr>
          <a:xfrm>
            <a:off x="4644008" y="49411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158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Zentrale forschungsethische Prinzipien</a:t>
            </a:r>
          </a:p>
        </p:txBody>
      </p:sp>
      <p:sp>
        <p:nvSpPr>
          <p:cNvPr id="3" name="Inhaltsplatzhalter 2"/>
          <p:cNvSpPr>
            <a:spLocks noGrp="1"/>
          </p:cNvSpPr>
          <p:nvPr>
            <p:ph idx="1"/>
          </p:nvPr>
        </p:nvSpPr>
        <p:spPr>
          <a:xfrm>
            <a:off x="230832" y="1412776"/>
            <a:ext cx="8517632" cy="5040520"/>
          </a:xfrm>
        </p:spPr>
        <p:txBody>
          <a:bodyPr>
            <a:normAutofit lnSpcReduction="10000"/>
          </a:bodyPr>
          <a:lstStyle/>
          <a:p>
            <a:pPr marL="540000">
              <a:spcAft>
                <a:spcPts val="300"/>
              </a:spcAft>
              <a:buClr>
                <a:schemeClr val="bg1">
                  <a:lumMod val="85000"/>
                </a:schemeClr>
              </a:buClr>
            </a:pPr>
            <a:r>
              <a:rPr lang="de-DE" sz="1900" b="1" dirty="0">
                <a:solidFill>
                  <a:schemeClr val="bg1">
                    <a:lumMod val="85000"/>
                  </a:schemeClr>
                </a:solidFill>
              </a:rPr>
              <a:t>6.1)  Wissenschaftliche Güte und 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Allgemeine wissenschaftliche Standards</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Dokumentation, Archivierung, Sekundärnutzung</a:t>
            </a:r>
          </a:p>
          <a:p>
            <a:pPr marL="540000">
              <a:lnSpc>
                <a:spcPct val="120000"/>
              </a:lnSpc>
              <a:spcBef>
                <a:spcPts val="1000"/>
              </a:spcBef>
              <a:spcAft>
                <a:spcPts val="300"/>
              </a:spcAft>
              <a:buClr>
                <a:srgbClr val="A2C617"/>
              </a:buClr>
            </a:pPr>
            <a:r>
              <a:rPr lang="de-DE" sz="2600" b="1" dirty="0">
                <a:solidFill>
                  <a:srgbClr val="A2C617"/>
                </a:solidFill>
              </a:rPr>
              <a:t>6.2)  Vermeiden von Schaden</a:t>
            </a:r>
          </a:p>
          <a:p>
            <a:pPr marL="1548000" indent="-288000">
              <a:lnSpc>
                <a:spcPct val="120000"/>
              </a:lnSpc>
              <a:spcAft>
                <a:spcPts val="300"/>
              </a:spcAft>
              <a:buClr>
                <a:srgbClr val="A2C617"/>
              </a:buClr>
              <a:buFont typeface="Wingdings" panose="05000000000000000000" pitchFamily="2" charset="2"/>
              <a:buChar char="§"/>
            </a:pPr>
            <a:r>
              <a:rPr lang="de-DE" sz="2400" dirty="0"/>
              <a:t>Schutz der Studienteilnehmenden</a:t>
            </a:r>
          </a:p>
          <a:p>
            <a:pPr marL="1548000" indent="-288000">
              <a:lnSpc>
                <a:spcPct val="120000"/>
              </a:lnSpc>
              <a:spcAft>
                <a:spcPts val="300"/>
              </a:spcAft>
              <a:buClr>
                <a:srgbClr val="A2C617"/>
              </a:buClr>
              <a:buFont typeface="Wingdings" panose="05000000000000000000" pitchFamily="2" charset="2"/>
              <a:buChar char="§"/>
            </a:pPr>
            <a:r>
              <a:rPr lang="de-DE" sz="2400" dirty="0"/>
              <a:t>Schutz der Forschenden</a:t>
            </a:r>
          </a:p>
          <a:p>
            <a:pPr marL="540000">
              <a:spcBef>
                <a:spcPts val="1000"/>
              </a:spcBef>
              <a:spcAft>
                <a:spcPts val="300"/>
              </a:spcAft>
              <a:buClr>
                <a:schemeClr val="bg1">
                  <a:lumMod val="85000"/>
                </a:schemeClr>
              </a:buClr>
            </a:pPr>
            <a:r>
              <a:rPr lang="de-DE" sz="1900" b="1" dirty="0">
                <a:solidFill>
                  <a:schemeClr val="bg1">
                    <a:lumMod val="85000"/>
                  </a:schemeClr>
                </a:solidFill>
              </a:rPr>
              <a:t>6.3)  Informierte Einwilligung</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Information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Freiwilligkeit der Teilnahme</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Entscheidungskompetenz und Einwilligungsfähigkeit</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Form der Einwilligung</a:t>
            </a:r>
          </a:p>
          <a:p>
            <a:endParaRPr lang="de-DE" dirty="0"/>
          </a:p>
        </p:txBody>
      </p:sp>
    </p:spTree>
    <p:extLst>
      <p:ext uri="{BB962C8B-B14F-4D97-AF65-F5344CB8AC3E}">
        <p14:creationId xmlns:p14="http://schemas.microsoft.com/office/powerpoint/2010/main" val="3507946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6.2)	Vermeiden von Schaden:</a:t>
            </a:r>
            <a:br>
              <a:rPr lang="de-DE"/>
            </a:br>
            <a:r>
              <a:rPr lang="de-DE"/>
              <a:t>		Schutz von Studienteilnehmenden (1)</a:t>
            </a:r>
            <a:endParaRPr lang="de-DE" dirty="0"/>
          </a:p>
        </p:txBody>
      </p:sp>
      <p:sp>
        <p:nvSpPr>
          <p:cNvPr id="3" name="Inhaltsplatzhalter 2"/>
          <p:cNvSpPr>
            <a:spLocks noGrp="1"/>
          </p:cNvSpPr>
          <p:nvPr>
            <p:ph idx="1"/>
          </p:nvPr>
        </p:nvSpPr>
        <p:spPr>
          <a:xfrm>
            <a:off x="467544" y="1484784"/>
            <a:ext cx="7704856" cy="5040560"/>
          </a:xfrm>
        </p:spPr>
        <p:txBody>
          <a:bodyPr>
            <a:noAutofit/>
          </a:bodyPr>
          <a:lstStyle/>
          <a:p>
            <a:pPr marL="558000" indent="0">
              <a:spcBef>
                <a:spcPts val="0"/>
              </a:spcBef>
              <a:spcAft>
                <a:spcPts val="800"/>
              </a:spcAft>
              <a:buNone/>
            </a:pPr>
            <a:r>
              <a:rPr lang="de-DE" sz="2200" dirty="0"/>
              <a:t>Personen, die an sozial- und wirtschaftswissen-</a:t>
            </a:r>
            <a:r>
              <a:rPr lang="de-DE" sz="2200" dirty="0" err="1"/>
              <a:t>schaftlicher</a:t>
            </a:r>
            <a:r>
              <a:rPr lang="de-DE" sz="2200" dirty="0"/>
              <a:t> Forschung teilnehmen, sollten keine Schädigung erfahren.</a:t>
            </a:r>
          </a:p>
          <a:p>
            <a:pPr marL="558000" indent="0">
              <a:spcBef>
                <a:spcPts val="800"/>
              </a:spcBef>
              <a:spcAft>
                <a:spcPts val="800"/>
              </a:spcAft>
              <a:buNone/>
            </a:pPr>
            <a:r>
              <a:rPr lang="de-DE" sz="2200" dirty="0"/>
              <a:t>Mögliche Schädigungen:</a:t>
            </a:r>
          </a:p>
          <a:p>
            <a:pPr>
              <a:spcBef>
                <a:spcPts val="0"/>
              </a:spcBef>
              <a:spcAft>
                <a:spcPts val="800"/>
              </a:spcAft>
            </a:pPr>
            <a:r>
              <a:rPr lang="de-DE" sz="2200" dirty="0"/>
              <a:t>Beeinträchtigungen des körperlichen oder psychischen Wohlbefindens oder die Verursachung von seelischem oder körperlichen Leid</a:t>
            </a:r>
          </a:p>
          <a:p>
            <a:pPr>
              <a:spcBef>
                <a:spcPts val="0"/>
              </a:spcBef>
              <a:spcAft>
                <a:spcPts val="800"/>
              </a:spcAft>
            </a:pPr>
            <a:r>
              <a:rPr lang="de-DE" sz="2200" dirty="0"/>
              <a:t>Negative soziale, rechtliche und wirtschaftliche Folgen</a:t>
            </a:r>
          </a:p>
          <a:p>
            <a:pPr>
              <a:spcBef>
                <a:spcPts val="0"/>
              </a:spcBef>
              <a:spcAft>
                <a:spcPts val="800"/>
              </a:spcAft>
            </a:pPr>
            <a:r>
              <a:rPr lang="de-DE" sz="2200" dirty="0"/>
              <a:t>Materieller Schaden (bis hin zu strafrechtlichen Konsequenzen) durch die erhobenen Informationen </a:t>
            </a:r>
          </a:p>
        </p:txBody>
      </p:sp>
    </p:spTree>
    <p:extLst>
      <p:ext uri="{BB962C8B-B14F-4D97-AF65-F5344CB8AC3E}">
        <p14:creationId xmlns:p14="http://schemas.microsoft.com/office/powerpoint/2010/main" val="1461922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6.2)	Vermeiden von Schaden:</a:t>
            </a:r>
            <a:br>
              <a:rPr lang="de-DE"/>
            </a:br>
            <a:r>
              <a:rPr lang="de-DE"/>
              <a:t>		Schutz von Studienteilnehmenden (2)</a:t>
            </a:r>
            <a:endParaRPr lang="de-DE" dirty="0"/>
          </a:p>
        </p:txBody>
      </p:sp>
      <p:sp>
        <p:nvSpPr>
          <p:cNvPr id="3" name="Inhaltsplatzhalter 2"/>
          <p:cNvSpPr>
            <a:spLocks noGrp="1"/>
          </p:cNvSpPr>
          <p:nvPr>
            <p:ph idx="1"/>
          </p:nvPr>
        </p:nvSpPr>
        <p:spPr>
          <a:xfrm>
            <a:off x="467544" y="1484784"/>
            <a:ext cx="7560840" cy="5040560"/>
          </a:xfrm>
        </p:spPr>
        <p:txBody>
          <a:bodyPr>
            <a:normAutofit fontScale="70000" lnSpcReduction="20000"/>
          </a:bodyPr>
          <a:lstStyle/>
          <a:p>
            <a:pPr marL="558000" indent="0">
              <a:lnSpc>
                <a:spcPct val="120000"/>
              </a:lnSpc>
              <a:spcBef>
                <a:spcPts val="0"/>
              </a:spcBef>
              <a:spcAft>
                <a:spcPts val="800"/>
              </a:spcAft>
              <a:buNone/>
            </a:pPr>
            <a:r>
              <a:rPr lang="de-DE" sz="3100" dirty="0"/>
              <a:t>Auswahl an Ratschlägen für Forschende zur Schadensvermeidung bei der Datenerhebung:</a:t>
            </a:r>
          </a:p>
          <a:p>
            <a:pPr>
              <a:lnSpc>
                <a:spcPct val="120000"/>
              </a:lnSpc>
              <a:spcBef>
                <a:spcPts val="600"/>
              </a:spcBef>
              <a:spcAft>
                <a:spcPts val="800"/>
              </a:spcAft>
            </a:pPr>
            <a:r>
              <a:rPr lang="de-DE" sz="2700" dirty="0"/>
              <a:t>Bewusstsein der Mitarbeitenden für sensible Themenbereiche schaffen</a:t>
            </a:r>
          </a:p>
          <a:p>
            <a:pPr>
              <a:lnSpc>
                <a:spcPct val="120000"/>
              </a:lnSpc>
              <a:spcBef>
                <a:spcPts val="0"/>
              </a:spcBef>
              <a:spcAft>
                <a:spcPts val="800"/>
              </a:spcAft>
            </a:pPr>
            <a:r>
              <a:rPr lang="de-DE" sz="2700" dirty="0"/>
              <a:t>Sensiblen Einstieg in potentiell problematische Themen wählen</a:t>
            </a:r>
          </a:p>
          <a:p>
            <a:pPr>
              <a:lnSpc>
                <a:spcPct val="120000"/>
              </a:lnSpc>
              <a:spcBef>
                <a:spcPts val="0"/>
              </a:spcBef>
              <a:spcAft>
                <a:spcPts val="800"/>
              </a:spcAft>
            </a:pPr>
            <a:r>
              <a:rPr lang="de-DE" sz="2700" dirty="0"/>
              <a:t>Gutes Kommunikationsverhältnis und vertrauensvolle Beziehung zu den Teilnehmenden aufbauen</a:t>
            </a:r>
          </a:p>
          <a:p>
            <a:pPr>
              <a:lnSpc>
                <a:spcPct val="120000"/>
              </a:lnSpc>
              <a:spcBef>
                <a:spcPts val="0"/>
              </a:spcBef>
              <a:spcAft>
                <a:spcPts val="800"/>
              </a:spcAft>
            </a:pPr>
            <a:r>
              <a:rPr lang="de-DE" sz="2700" dirty="0"/>
              <a:t>Explizit auf Freiwilligkeit der Teilnahme und Nichtbeantwortung von Fragen hinweisen</a:t>
            </a:r>
          </a:p>
          <a:p>
            <a:pPr>
              <a:lnSpc>
                <a:spcPct val="120000"/>
              </a:lnSpc>
              <a:spcBef>
                <a:spcPts val="0"/>
              </a:spcBef>
              <a:spcAft>
                <a:spcPts val="800"/>
              </a:spcAft>
            </a:pPr>
            <a:r>
              <a:rPr lang="de-DE" sz="2700" dirty="0"/>
              <a:t>Bereitstellung von bzw. Verweis auf Beratungsangebote</a:t>
            </a:r>
          </a:p>
          <a:p>
            <a:pPr>
              <a:lnSpc>
                <a:spcPct val="120000"/>
              </a:lnSpc>
              <a:spcBef>
                <a:spcPts val="0"/>
              </a:spcBef>
              <a:spcAft>
                <a:spcPts val="800"/>
              </a:spcAft>
            </a:pPr>
            <a:r>
              <a:rPr lang="de-DE" sz="2700" dirty="0"/>
              <a:t>Angemessene Reaktion zeigen, notfalls Abbruch der Forschungssituation bei psychischer Belastung </a:t>
            </a:r>
          </a:p>
        </p:txBody>
      </p:sp>
    </p:spTree>
    <p:extLst>
      <p:ext uri="{BB962C8B-B14F-4D97-AF65-F5344CB8AC3E}">
        <p14:creationId xmlns:p14="http://schemas.microsoft.com/office/powerpoint/2010/main" val="3836905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6.2)	Vermeiden von Schaden:</a:t>
            </a:r>
            <a:br>
              <a:rPr lang="de-DE" dirty="0"/>
            </a:br>
            <a:r>
              <a:rPr lang="de-DE" dirty="0"/>
              <a:t>		Schutz von Studienteilnehmenden (3)</a:t>
            </a:r>
          </a:p>
        </p:txBody>
      </p:sp>
      <p:sp>
        <p:nvSpPr>
          <p:cNvPr id="3" name="Inhaltsplatzhalter 2"/>
          <p:cNvSpPr>
            <a:spLocks noGrp="1"/>
          </p:cNvSpPr>
          <p:nvPr>
            <p:ph idx="1"/>
          </p:nvPr>
        </p:nvSpPr>
        <p:spPr>
          <a:xfrm>
            <a:off x="467544" y="1484784"/>
            <a:ext cx="7797168" cy="5040560"/>
          </a:xfrm>
        </p:spPr>
        <p:txBody>
          <a:bodyPr>
            <a:normAutofit/>
          </a:bodyPr>
          <a:lstStyle/>
          <a:p>
            <a:pPr marL="558000" indent="0">
              <a:spcBef>
                <a:spcPts val="0"/>
              </a:spcBef>
              <a:spcAft>
                <a:spcPts val="1200"/>
              </a:spcAft>
              <a:buNone/>
            </a:pPr>
            <a:r>
              <a:rPr lang="de-DE" sz="2200" dirty="0"/>
              <a:t>Zentrale Maßnahme zur Vermeidung von Schädigung von Studienteilnehmenden:</a:t>
            </a:r>
          </a:p>
          <a:p>
            <a:pPr>
              <a:spcBef>
                <a:spcPts val="0"/>
              </a:spcBef>
              <a:spcAft>
                <a:spcPts val="1200"/>
              </a:spcAft>
            </a:pPr>
            <a:r>
              <a:rPr lang="de-DE" sz="2000" b="1" dirty="0"/>
              <a:t>Anonymität </a:t>
            </a:r>
            <a:r>
              <a:rPr lang="de-DE" sz="2000" dirty="0"/>
              <a:t>und </a:t>
            </a:r>
            <a:r>
              <a:rPr lang="de-DE" sz="2000" b="1" dirty="0"/>
              <a:t>Vertraulichkeit</a:t>
            </a:r>
            <a:r>
              <a:rPr lang="de-DE" sz="2000" dirty="0"/>
              <a:t> der Daten. Je sensibler die Daten sind, um so mehr Umsicht ist beim Zugang und Umgang mit den Daten erforderlich.</a:t>
            </a:r>
          </a:p>
          <a:p>
            <a:pPr>
              <a:spcBef>
                <a:spcPts val="0"/>
              </a:spcBef>
              <a:spcAft>
                <a:spcPts val="1200"/>
              </a:spcAft>
            </a:pPr>
            <a:r>
              <a:rPr lang="de-DE" sz="2000" dirty="0"/>
              <a:t>Schwierigkeiten bei </a:t>
            </a:r>
            <a:r>
              <a:rPr lang="de-DE" sz="2000" b="1" dirty="0"/>
              <a:t>qualitativer Forschung</a:t>
            </a:r>
            <a:r>
              <a:rPr lang="de-DE" sz="2000" dirty="0"/>
              <a:t>: </a:t>
            </a:r>
          </a:p>
          <a:p>
            <a:pPr lvl="1">
              <a:spcBef>
                <a:spcPts val="0"/>
              </a:spcBef>
              <a:spcAft>
                <a:spcPts val="600"/>
              </a:spcAft>
            </a:pPr>
            <a:r>
              <a:rPr lang="de-DE" sz="1600" dirty="0"/>
              <a:t>Anonymisierung der Rohdaten nur mit erheblichem Aufwand oder gar nicht (Bedeutungsverlust; Kontextualisierung der Daten) möglich; </a:t>
            </a:r>
          </a:p>
          <a:p>
            <a:pPr lvl="1">
              <a:spcBef>
                <a:spcPts val="0"/>
              </a:spcBef>
              <a:spcAft>
                <a:spcPts val="600"/>
              </a:spcAft>
            </a:pPr>
            <a:r>
              <a:rPr lang="de-DE" sz="1600" dirty="0"/>
              <a:t>Inwieweit ist Anonymisierung ohne Bedeutungsverlust umsetzbar?</a:t>
            </a:r>
          </a:p>
          <a:p>
            <a:pPr lvl="1">
              <a:spcBef>
                <a:spcPts val="0"/>
              </a:spcBef>
              <a:spcAft>
                <a:spcPts val="600"/>
              </a:spcAft>
            </a:pPr>
            <a:r>
              <a:rPr lang="de-DE" sz="1600" dirty="0"/>
              <a:t>Probleme hinsichtlich Veröffentlichung und digitaler Archivierung qualitativer Daten</a:t>
            </a:r>
          </a:p>
          <a:p>
            <a:pPr lvl="1">
              <a:spcBef>
                <a:spcPts val="0"/>
              </a:spcBef>
              <a:spcAft>
                <a:spcPts val="600"/>
              </a:spcAft>
            </a:pPr>
            <a:r>
              <a:rPr lang="de-DE" sz="1600" dirty="0"/>
              <a:t>Abwägen zwischen dem Verlust an heuristischem Wert, Sensibilität und </a:t>
            </a:r>
            <a:r>
              <a:rPr lang="de-DE" sz="1600" dirty="0" err="1"/>
              <a:t>antizipierbaren</a:t>
            </a:r>
            <a:r>
              <a:rPr lang="de-DE" sz="1600" dirty="0"/>
              <a:t> Schädigungspotential der Daten </a:t>
            </a:r>
          </a:p>
        </p:txBody>
      </p:sp>
    </p:spTree>
    <p:extLst>
      <p:ext uri="{BB962C8B-B14F-4D97-AF65-F5344CB8AC3E}">
        <p14:creationId xmlns:p14="http://schemas.microsoft.com/office/powerpoint/2010/main" val="3936391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6.2)	Vermeiden von Schaden:</a:t>
            </a:r>
            <a:br>
              <a:rPr lang="de-DE" dirty="0"/>
            </a:br>
            <a:r>
              <a:rPr lang="de-DE" dirty="0"/>
              <a:t>		Schutz von Studienteilnehmenden (4)</a:t>
            </a:r>
          </a:p>
        </p:txBody>
      </p:sp>
      <p:sp>
        <p:nvSpPr>
          <p:cNvPr id="3" name="Inhaltsplatzhalter 2"/>
          <p:cNvSpPr>
            <a:spLocks noGrp="1"/>
          </p:cNvSpPr>
          <p:nvPr>
            <p:ph idx="1"/>
          </p:nvPr>
        </p:nvSpPr>
        <p:spPr>
          <a:xfrm>
            <a:off x="467544" y="1484784"/>
            <a:ext cx="7797168" cy="5040560"/>
          </a:xfrm>
        </p:spPr>
        <p:txBody>
          <a:bodyPr>
            <a:normAutofit/>
          </a:bodyPr>
          <a:lstStyle/>
          <a:p>
            <a:pPr marL="558000" indent="0">
              <a:spcBef>
                <a:spcPts val="0"/>
              </a:spcBef>
              <a:spcAft>
                <a:spcPts val="1200"/>
              </a:spcAft>
              <a:buNone/>
            </a:pPr>
            <a:r>
              <a:rPr lang="de-DE" sz="2200" dirty="0"/>
              <a:t>Schutz vor sozialen und ökonomischen Risiken</a:t>
            </a:r>
          </a:p>
          <a:p>
            <a:pPr>
              <a:spcBef>
                <a:spcPts val="0"/>
              </a:spcBef>
              <a:spcAft>
                <a:spcPts val="800"/>
              </a:spcAft>
            </a:pPr>
            <a:r>
              <a:rPr lang="de-DE" sz="2000" dirty="0">
                <a:solidFill>
                  <a:srgbClr val="000000"/>
                </a:solidFill>
              </a:rPr>
              <a:t>Ergebnisse können die Reputation einer bestimmten Personengruppe negativ beeinflussen, indem sie z.B. soziale Stereotype reproduzieren </a:t>
            </a:r>
          </a:p>
          <a:p>
            <a:pPr>
              <a:spcBef>
                <a:spcPts val="0"/>
              </a:spcBef>
              <a:spcAft>
                <a:spcPts val="800"/>
              </a:spcAft>
            </a:pPr>
            <a:r>
              <a:rPr lang="de-DE" sz="2000" dirty="0"/>
              <a:t>Frühzeitige Abschätzung schwierig, da vermeintlich unschuldige Fragen negative soziale Konsequenzen nach sich ziehen können</a:t>
            </a:r>
          </a:p>
          <a:p>
            <a:pPr>
              <a:spcBef>
                <a:spcPts val="0"/>
              </a:spcBef>
              <a:spcAft>
                <a:spcPts val="800"/>
              </a:spcAft>
            </a:pPr>
            <a:r>
              <a:rPr lang="de-DE" sz="2000" dirty="0"/>
              <a:t>Ausweitung der Erwägung einer möglichen Schädigung von Individuen auf die Gruppen und Gemeinschaften, denen sie angehören</a:t>
            </a:r>
          </a:p>
          <a:p>
            <a:pPr>
              <a:spcBef>
                <a:spcPts val="0"/>
              </a:spcBef>
              <a:spcAft>
                <a:spcPts val="800"/>
              </a:spcAft>
            </a:pPr>
            <a:r>
              <a:rPr lang="de-DE" sz="2000" dirty="0"/>
              <a:t>Problem gilt verstärkt bei Gruppen wie Geflüchteten, Kindern oder Jugendlichen sowie sozial Benachteiligten (Stigmatisierung, Marginalisierung)</a:t>
            </a:r>
          </a:p>
        </p:txBody>
      </p:sp>
    </p:spTree>
    <p:extLst>
      <p:ext uri="{BB962C8B-B14F-4D97-AF65-F5344CB8AC3E}">
        <p14:creationId xmlns:p14="http://schemas.microsoft.com/office/powerpoint/2010/main" val="177298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Fallbeispiel: </a:t>
            </a:r>
            <a:r>
              <a:rPr lang="de-DE" dirty="0" err="1"/>
              <a:t>Tuskegee</a:t>
            </a:r>
            <a:r>
              <a:rPr lang="de-DE" dirty="0"/>
              <a:t>-Syphilis-Studie</a:t>
            </a:r>
          </a:p>
        </p:txBody>
      </p:sp>
      <p:sp>
        <p:nvSpPr>
          <p:cNvPr id="3" name="Inhaltsplatzhalter 2"/>
          <p:cNvSpPr>
            <a:spLocks noGrp="1"/>
          </p:cNvSpPr>
          <p:nvPr>
            <p:ph idx="1"/>
          </p:nvPr>
        </p:nvSpPr>
        <p:spPr/>
        <p:txBody>
          <a:bodyPr>
            <a:normAutofit fontScale="62500" lnSpcReduction="20000"/>
          </a:bodyPr>
          <a:lstStyle/>
          <a:p>
            <a:r>
              <a:rPr lang="de-DE" dirty="0"/>
              <a:t>Die </a:t>
            </a:r>
            <a:r>
              <a:rPr lang="de-DE" dirty="0" err="1"/>
              <a:t>Tuskegee</a:t>
            </a:r>
            <a:r>
              <a:rPr lang="de-DE" dirty="0"/>
              <a:t>-Syphilis-Studie stellt einen der größten Skandale der medizinischen Forschung in den USA dar. Die Studie wurde von</a:t>
            </a:r>
            <a:br>
              <a:rPr lang="de-DE" dirty="0"/>
            </a:br>
            <a:r>
              <a:rPr lang="de-DE" dirty="0"/>
              <a:t>1932-1972 in </a:t>
            </a:r>
            <a:r>
              <a:rPr lang="de-DE" dirty="0" err="1"/>
              <a:t>Tuskegee</a:t>
            </a:r>
            <a:r>
              <a:rPr lang="de-DE" dirty="0"/>
              <a:t>, Alabama, durchgeführt. Untersucht wurde der natürliche Verlauf der Syphilis – zu einer Zeit als bereits bekannt war,</a:t>
            </a:r>
            <a:br>
              <a:rPr lang="de-DE" dirty="0"/>
            </a:br>
            <a:r>
              <a:rPr lang="de-DE" dirty="0"/>
              <a:t>dass die Krankheit zu Blindheit und zum Tod führen kann. Die überwiegend afroamerikanischen Landarbeiter, die an der Studie teilnahmen, wurden nicht über die Risiken informiert und sie wurden auch nicht mit Penizillin behandelt, als dieses Medikament verfügbar war. Die Probanden, die angeblich an „schlechtem Blut“ litten, wurden mit dem Versprechen geködert, dass sie kostenlos behandelt würden. In Wahrheit erhielten sie aber keine wirksame Behandlung und wurden auch davon abgehalten, andere Ärzte zu konsultieren. Die Studie wurde erst 1972 gestoppt, als der Skandal durch die Presse bekannt wurde – bis dahin waren bereits über 100 Personen, die an der Studie teilgenommen hatten, an den direkten oder indirekten Folgen der nicht behandelten Syphilis verstorben.</a:t>
            </a:r>
          </a:p>
        </p:txBody>
      </p:sp>
      <p:sp>
        <p:nvSpPr>
          <p:cNvPr id="6" name="Inhaltsplatzhalter 5"/>
          <p:cNvSpPr>
            <a:spLocks noGrp="1"/>
          </p:cNvSpPr>
          <p:nvPr>
            <p:ph idx="10"/>
          </p:nvPr>
        </p:nvSpPr>
        <p:spPr/>
        <p:txBody>
          <a:bodyPr/>
          <a:lstStyle/>
          <a:p>
            <a:r>
              <a:rPr lang="de-DE" dirty="0"/>
              <a:t>Quellen: H. von Unger (2014), J. Jones (1993)</a:t>
            </a:r>
          </a:p>
        </p:txBody>
      </p:sp>
    </p:spTree>
    <p:extLst>
      <p:ext uri="{BB962C8B-B14F-4D97-AF65-F5344CB8AC3E}">
        <p14:creationId xmlns:p14="http://schemas.microsoft.com/office/powerpoint/2010/main" val="3085712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6.2)	Vermeiden von Schaden:</a:t>
            </a:r>
            <a:br>
              <a:rPr lang="de-DE" dirty="0"/>
            </a:br>
            <a:r>
              <a:rPr lang="de-DE" dirty="0"/>
              <a:t>		Schutz von Forschenden (1)</a:t>
            </a:r>
          </a:p>
        </p:txBody>
      </p:sp>
      <p:sp>
        <p:nvSpPr>
          <p:cNvPr id="3" name="Inhaltsplatzhalter 2"/>
          <p:cNvSpPr>
            <a:spLocks noGrp="1"/>
          </p:cNvSpPr>
          <p:nvPr>
            <p:ph idx="1"/>
          </p:nvPr>
        </p:nvSpPr>
        <p:spPr>
          <a:xfrm>
            <a:off x="467544" y="1484784"/>
            <a:ext cx="7797168" cy="5040560"/>
          </a:xfrm>
        </p:spPr>
        <p:txBody>
          <a:bodyPr>
            <a:normAutofit/>
          </a:bodyPr>
          <a:lstStyle/>
          <a:p>
            <a:pPr>
              <a:spcAft>
                <a:spcPts val="400"/>
              </a:spcAft>
            </a:pPr>
            <a:r>
              <a:rPr lang="de-DE" sz="2000" dirty="0"/>
              <a:t>Konfrontation mit Schilderungen oder Beobachtungen körperlicher und psychischer Gewalt sind denkbar</a:t>
            </a:r>
          </a:p>
          <a:p>
            <a:pPr>
              <a:spcAft>
                <a:spcPts val="400"/>
              </a:spcAft>
            </a:pPr>
            <a:r>
              <a:rPr lang="de-DE" sz="2000" dirty="0"/>
              <a:t>Schutzmaßnahmen (Schulungen, Hotline für Notfälle etc.) sind insbesondere für weniger erfahrene Forschende relevant</a:t>
            </a:r>
          </a:p>
          <a:p>
            <a:pPr>
              <a:spcAft>
                <a:spcPts val="400"/>
              </a:spcAft>
            </a:pPr>
            <a:r>
              <a:rPr lang="de-DE" sz="2000" dirty="0"/>
              <a:t>Im Gegensatz zu z. B. Geistlichen kein Zeugnisverweigerungsrecht in den Sozial- und Wirtschaftswissenschaften</a:t>
            </a:r>
          </a:p>
          <a:p>
            <a:pPr>
              <a:spcAft>
                <a:spcPts val="400"/>
              </a:spcAft>
            </a:pPr>
            <a:r>
              <a:rPr lang="de-DE" sz="2000" dirty="0"/>
              <a:t>Forschungsethisch gebotenes Schweigen kann zu strafrechtlichen Konsequenzen führen</a:t>
            </a:r>
          </a:p>
          <a:p>
            <a:pPr>
              <a:spcAft>
                <a:spcPts val="400"/>
              </a:spcAft>
            </a:pPr>
            <a:r>
              <a:rPr lang="de-DE" sz="2000" dirty="0"/>
              <a:t>Zugesicherte Vertraulichkeit für Teilnehmende hat rechtlich möglicherweise keinen Bestand</a:t>
            </a:r>
          </a:p>
        </p:txBody>
      </p:sp>
    </p:spTree>
    <p:extLst>
      <p:ext uri="{BB962C8B-B14F-4D97-AF65-F5344CB8AC3E}">
        <p14:creationId xmlns:p14="http://schemas.microsoft.com/office/powerpoint/2010/main" val="2558237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6.2)	Vermeiden von Schaden:</a:t>
            </a:r>
            <a:br>
              <a:rPr lang="de-DE" dirty="0"/>
            </a:br>
            <a:r>
              <a:rPr lang="de-DE" dirty="0"/>
              <a:t>		Schutz von Forschenden (2)</a:t>
            </a:r>
          </a:p>
        </p:txBody>
      </p:sp>
      <p:sp>
        <p:nvSpPr>
          <p:cNvPr id="3" name="Inhaltsplatzhalter 2"/>
          <p:cNvSpPr>
            <a:spLocks noGrp="1"/>
          </p:cNvSpPr>
          <p:nvPr>
            <p:ph idx="1"/>
          </p:nvPr>
        </p:nvSpPr>
        <p:spPr>
          <a:xfrm>
            <a:off x="467544" y="1484784"/>
            <a:ext cx="7797168" cy="5040560"/>
          </a:xfrm>
        </p:spPr>
        <p:txBody>
          <a:bodyPr>
            <a:normAutofit/>
          </a:bodyPr>
          <a:lstStyle/>
          <a:p>
            <a:pPr marL="558000" indent="0">
              <a:spcBef>
                <a:spcPts val="0"/>
              </a:spcBef>
              <a:spcAft>
                <a:spcPts val="800"/>
              </a:spcAft>
              <a:buNone/>
            </a:pPr>
            <a:r>
              <a:rPr lang="de-DE" sz="2000" dirty="0"/>
              <a:t>Bei Forschungsaufenthalten im Ausland können weitere besondere Maßnahmen für den Schutz der Forschenden erforderlich sein, dies gilt insbesondere für weniger erfahrene Forschende.</a:t>
            </a:r>
          </a:p>
          <a:p>
            <a:pPr>
              <a:spcBef>
                <a:spcPts val="600"/>
              </a:spcBef>
              <a:spcAft>
                <a:spcPts val="800"/>
              </a:spcAft>
            </a:pPr>
            <a:r>
              <a:rPr lang="de-DE" sz="1700" dirty="0"/>
              <a:t>Je nach Sicherheitslage in der Untersuchungsregion müssen besondere Reise- und Sicherheitsvorkehrungen berücksichtigt werden (z.B. Reise- und Sicherheitshinweise des Auswärtigen Amtes, Eintragung in Krisenvorsorgeliste) </a:t>
            </a:r>
          </a:p>
          <a:p>
            <a:pPr>
              <a:spcBef>
                <a:spcPts val="0"/>
              </a:spcBef>
              <a:spcAft>
                <a:spcPts val="800"/>
              </a:spcAft>
            </a:pPr>
            <a:r>
              <a:rPr lang="de-DE" sz="1700" dirty="0"/>
              <a:t>Berücksichtigung länderspezifischer Risiken (z.B. Vermeidung unsicherer Beförderungsmittel, Beachtung von klimatischen Besonderheiten, Naturkatastrophen) und strafrechtlicher Bestimmungen</a:t>
            </a:r>
          </a:p>
          <a:p>
            <a:pPr>
              <a:spcBef>
                <a:spcPts val="0"/>
              </a:spcBef>
              <a:spcAft>
                <a:spcPts val="800"/>
              </a:spcAft>
            </a:pPr>
            <a:r>
              <a:rPr lang="de-DE" sz="1700" dirty="0"/>
              <a:t>Je nach Untersuchungsland ist die Berücksichtigung von spezifischen gesundheitlichen Maßnahmen und medizinischer Vorsorge erforderlich</a:t>
            </a:r>
          </a:p>
        </p:txBody>
      </p:sp>
    </p:spTree>
    <p:extLst>
      <p:ext uri="{BB962C8B-B14F-4D97-AF65-F5344CB8AC3E}">
        <p14:creationId xmlns:p14="http://schemas.microsoft.com/office/powerpoint/2010/main" val="2973936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marL="457200" indent="-457200">
              <a:buFont typeface="Wingdings"/>
              <a:buChar char="à"/>
            </a:pPr>
            <a:r>
              <a:rPr lang="de-DE" i="1" dirty="0">
                <a:sym typeface="Wingdings" panose="05000000000000000000" pitchFamily="2" charset="2"/>
              </a:rPr>
              <a:t>Arbeitsaufgabe 3</a:t>
            </a:r>
            <a:br>
              <a:rPr lang="de-DE" i="1" dirty="0">
                <a:sym typeface="Wingdings" panose="05000000000000000000" pitchFamily="2" charset="2"/>
              </a:rPr>
            </a:br>
            <a:r>
              <a:rPr lang="de-DE" i="1" dirty="0">
                <a:sym typeface="Wingdings" panose="05000000000000000000" pitchFamily="2" charset="2"/>
              </a:rPr>
              <a:t>(Gesundheit von Geflüchteten)</a:t>
            </a:r>
            <a:endParaRPr lang="de-DE" i="1" dirty="0"/>
          </a:p>
        </p:txBody>
      </p:sp>
      <p:sp>
        <p:nvSpPr>
          <p:cNvPr id="4" name="Rechteck 3"/>
          <p:cNvSpPr/>
          <p:nvPr/>
        </p:nvSpPr>
        <p:spPr>
          <a:xfrm>
            <a:off x="5220072" y="494116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985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	Zentrale forschungsethische Prinzipien</a:t>
            </a:r>
          </a:p>
        </p:txBody>
      </p:sp>
      <p:sp>
        <p:nvSpPr>
          <p:cNvPr id="3" name="Inhaltsplatzhalter 2"/>
          <p:cNvSpPr>
            <a:spLocks noGrp="1"/>
          </p:cNvSpPr>
          <p:nvPr>
            <p:ph idx="1"/>
          </p:nvPr>
        </p:nvSpPr>
        <p:spPr>
          <a:xfrm>
            <a:off x="230832" y="1412776"/>
            <a:ext cx="8517632" cy="5040520"/>
          </a:xfrm>
        </p:spPr>
        <p:txBody>
          <a:bodyPr>
            <a:normAutofit fontScale="92500" lnSpcReduction="10000"/>
          </a:bodyPr>
          <a:lstStyle/>
          <a:p>
            <a:pPr marL="540000">
              <a:spcAft>
                <a:spcPts val="300"/>
              </a:spcAft>
              <a:buClr>
                <a:schemeClr val="bg1">
                  <a:lumMod val="85000"/>
                </a:schemeClr>
              </a:buClr>
            </a:pPr>
            <a:r>
              <a:rPr lang="de-DE" sz="1900" b="1" dirty="0">
                <a:solidFill>
                  <a:schemeClr val="bg1">
                    <a:lumMod val="85000"/>
                  </a:schemeClr>
                </a:solidFill>
              </a:rPr>
              <a:t>6.1)  Wissenschaftliche Güte und 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Allgemeine wissenschaftliche Standards</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Integrität der Forschenden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Dokumentation, Archivierung, Sekundärnutzung</a:t>
            </a:r>
          </a:p>
          <a:p>
            <a:pPr marL="540000">
              <a:spcBef>
                <a:spcPts val="1000"/>
              </a:spcBef>
              <a:spcAft>
                <a:spcPts val="300"/>
              </a:spcAft>
              <a:buClr>
                <a:schemeClr val="bg1">
                  <a:lumMod val="85000"/>
                </a:schemeClr>
              </a:buClr>
            </a:pPr>
            <a:r>
              <a:rPr lang="de-DE" sz="1900" b="1" dirty="0">
                <a:solidFill>
                  <a:schemeClr val="bg1">
                    <a:lumMod val="85000"/>
                  </a:schemeClr>
                </a:solidFill>
              </a:rPr>
              <a:t>6.2)  Vermeiden von Schaden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Schutz der Studienteilnehmenden</a:t>
            </a:r>
          </a:p>
          <a:p>
            <a:pPr marL="1368000" indent="-288000">
              <a:spcAft>
                <a:spcPts val="300"/>
              </a:spcAft>
              <a:buClr>
                <a:schemeClr val="bg1">
                  <a:lumMod val="85000"/>
                </a:schemeClr>
              </a:buClr>
              <a:buFont typeface="Wingdings" panose="05000000000000000000" pitchFamily="2" charset="2"/>
              <a:buChar char="§"/>
            </a:pPr>
            <a:r>
              <a:rPr lang="de-DE" sz="1700" dirty="0">
                <a:solidFill>
                  <a:schemeClr val="bg1">
                    <a:lumMod val="85000"/>
                  </a:schemeClr>
                </a:solidFill>
              </a:rPr>
              <a:t>Schutz der Forschenden</a:t>
            </a:r>
          </a:p>
          <a:p>
            <a:pPr marL="540000">
              <a:spcBef>
                <a:spcPts val="1000"/>
              </a:spcBef>
              <a:spcAft>
                <a:spcPts val="300"/>
              </a:spcAft>
              <a:buClr>
                <a:srgbClr val="A2C617"/>
              </a:buClr>
            </a:pPr>
            <a:r>
              <a:rPr lang="de-DE" sz="2400" b="1" dirty="0">
                <a:solidFill>
                  <a:srgbClr val="A2C617"/>
                </a:solidFill>
              </a:rPr>
              <a:t>6.3)  Informierte Einwilligung</a:t>
            </a:r>
          </a:p>
          <a:p>
            <a:pPr marL="1548000" indent="-288000">
              <a:spcAft>
                <a:spcPts val="300"/>
              </a:spcAft>
              <a:buClr>
                <a:srgbClr val="A2C617"/>
              </a:buClr>
              <a:buFont typeface="Wingdings" panose="05000000000000000000" pitchFamily="2" charset="2"/>
              <a:buChar char="§"/>
            </a:pPr>
            <a:r>
              <a:rPr lang="de-DE" sz="2200" dirty="0"/>
              <a:t>Information</a:t>
            </a:r>
          </a:p>
          <a:p>
            <a:pPr marL="1548000" indent="-288000">
              <a:spcAft>
                <a:spcPts val="300"/>
              </a:spcAft>
              <a:buClr>
                <a:srgbClr val="A2C617"/>
              </a:buClr>
              <a:buFont typeface="Wingdings" panose="05000000000000000000" pitchFamily="2" charset="2"/>
              <a:buChar char="§"/>
            </a:pPr>
            <a:r>
              <a:rPr lang="de-DE" sz="2200" dirty="0"/>
              <a:t>Freiwilligkeit der Teilnahme</a:t>
            </a:r>
          </a:p>
          <a:p>
            <a:pPr marL="1548000" indent="-288000">
              <a:spcAft>
                <a:spcPts val="300"/>
              </a:spcAft>
              <a:buClr>
                <a:srgbClr val="A2C617"/>
              </a:buClr>
              <a:buFont typeface="Wingdings" panose="05000000000000000000" pitchFamily="2" charset="2"/>
              <a:buChar char="§"/>
            </a:pPr>
            <a:r>
              <a:rPr lang="de-DE" sz="2200" dirty="0"/>
              <a:t>Entscheidungskompetenz und Einwilligungsfähigkeit</a:t>
            </a:r>
          </a:p>
          <a:p>
            <a:pPr marL="1548000" indent="-288000">
              <a:spcAft>
                <a:spcPts val="300"/>
              </a:spcAft>
              <a:buClr>
                <a:srgbClr val="A2C617"/>
              </a:buClr>
              <a:buFont typeface="Wingdings" panose="05000000000000000000" pitchFamily="2" charset="2"/>
              <a:buChar char="§"/>
            </a:pPr>
            <a:r>
              <a:rPr lang="de-DE" sz="2200" dirty="0"/>
              <a:t>Form der Einwilligung</a:t>
            </a:r>
          </a:p>
          <a:p>
            <a:endParaRPr lang="de-DE" dirty="0"/>
          </a:p>
        </p:txBody>
      </p:sp>
    </p:spTree>
    <p:extLst>
      <p:ext uri="{BB962C8B-B14F-4D97-AF65-F5344CB8AC3E}">
        <p14:creationId xmlns:p14="http://schemas.microsoft.com/office/powerpoint/2010/main" val="3622427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6.3)	Informierte Einwilligung</a:t>
            </a:r>
          </a:p>
        </p:txBody>
      </p:sp>
      <p:sp>
        <p:nvSpPr>
          <p:cNvPr id="3" name="Inhaltsplatzhalter 2"/>
          <p:cNvSpPr>
            <a:spLocks noGrp="1"/>
          </p:cNvSpPr>
          <p:nvPr>
            <p:ph idx="1"/>
          </p:nvPr>
        </p:nvSpPr>
        <p:spPr/>
        <p:txBody>
          <a:bodyPr/>
          <a:lstStyle/>
          <a:p>
            <a:endParaRPr lang="de-DE" dirty="0"/>
          </a:p>
          <a:p>
            <a:pPr>
              <a:spcBef>
                <a:spcPts val="0"/>
              </a:spcBef>
              <a:spcAft>
                <a:spcPts val="1000"/>
              </a:spcAft>
            </a:pPr>
            <a:r>
              <a:rPr lang="de-DE" dirty="0"/>
              <a:t>Information</a:t>
            </a:r>
          </a:p>
          <a:p>
            <a:pPr>
              <a:spcBef>
                <a:spcPts val="0"/>
              </a:spcBef>
              <a:spcAft>
                <a:spcPts val="1000"/>
              </a:spcAft>
            </a:pPr>
            <a:r>
              <a:rPr lang="de-DE" dirty="0"/>
              <a:t>Freiwilligkeit der Teilnahme</a:t>
            </a:r>
          </a:p>
          <a:p>
            <a:pPr>
              <a:spcBef>
                <a:spcPts val="0"/>
              </a:spcBef>
              <a:spcAft>
                <a:spcPts val="1000"/>
              </a:spcAft>
            </a:pPr>
            <a:r>
              <a:rPr lang="de-DE" dirty="0"/>
              <a:t>Entscheidungskompetenz und Einwilligungsfähigkeit</a:t>
            </a:r>
          </a:p>
          <a:p>
            <a:pPr>
              <a:spcBef>
                <a:spcPts val="0"/>
              </a:spcBef>
              <a:spcAft>
                <a:spcPts val="1000"/>
              </a:spcAft>
            </a:pPr>
            <a:r>
              <a:rPr lang="de-DE" dirty="0"/>
              <a:t>Form der Einwilligung</a:t>
            </a:r>
          </a:p>
        </p:txBody>
      </p:sp>
    </p:spTree>
    <p:extLst>
      <p:ext uri="{BB962C8B-B14F-4D97-AF65-F5344CB8AC3E}">
        <p14:creationId xmlns:p14="http://schemas.microsoft.com/office/powerpoint/2010/main" val="406902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6.3)	Informierte Einwilligung: Information</a:t>
            </a:r>
          </a:p>
        </p:txBody>
      </p:sp>
      <p:sp>
        <p:nvSpPr>
          <p:cNvPr id="3" name="Inhaltsplatzhalter 2"/>
          <p:cNvSpPr>
            <a:spLocks noGrp="1"/>
          </p:cNvSpPr>
          <p:nvPr>
            <p:ph idx="1"/>
          </p:nvPr>
        </p:nvSpPr>
        <p:spPr>
          <a:xfrm>
            <a:off x="467544" y="1412776"/>
            <a:ext cx="7560840" cy="5040560"/>
          </a:xfrm>
        </p:spPr>
        <p:txBody>
          <a:bodyPr>
            <a:normAutofit/>
          </a:bodyPr>
          <a:lstStyle/>
          <a:p>
            <a:pPr marL="558000" indent="0">
              <a:spcAft>
                <a:spcPts val="400"/>
              </a:spcAft>
              <a:buNone/>
            </a:pPr>
            <a:r>
              <a:rPr lang="de-DE" sz="2400" dirty="0"/>
              <a:t>Teilnehmende sind über die </a:t>
            </a:r>
            <a:r>
              <a:rPr lang="de-DE" sz="2400" b="1" dirty="0"/>
              <a:t>Zielsetzung</a:t>
            </a:r>
            <a:r>
              <a:rPr lang="de-DE" sz="2400" dirty="0"/>
              <a:t> der</a:t>
            </a:r>
            <a:br>
              <a:rPr lang="de-DE" sz="2400" dirty="0"/>
            </a:br>
            <a:r>
              <a:rPr lang="de-DE" sz="2400" dirty="0"/>
              <a:t>Studie, das </a:t>
            </a:r>
            <a:r>
              <a:rPr lang="de-DE" sz="2400" b="1" dirty="0"/>
              <a:t>methodische Vorgehen</a:t>
            </a:r>
            <a:r>
              <a:rPr lang="de-DE" sz="2400" dirty="0"/>
              <a:t>, ihre </a:t>
            </a:r>
            <a:r>
              <a:rPr lang="de-DE" sz="2400" b="1" dirty="0"/>
              <a:t>Rechte</a:t>
            </a:r>
            <a:r>
              <a:rPr lang="de-DE" sz="2400" dirty="0"/>
              <a:t>, mögliche </a:t>
            </a:r>
            <a:r>
              <a:rPr lang="de-DE" sz="2400" b="1" dirty="0"/>
              <a:t>Risiken</a:t>
            </a:r>
            <a:r>
              <a:rPr lang="de-DE" sz="2400" dirty="0"/>
              <a:t> der Teilnahme, Maßnahmen zur </a:t>
            </a:r>
            <a:r>
              <a:rPr lang="de-DE" sz="2400" b="1" dirty="0"/>
              <a:t>Schadensvermeidung</a:t>
            </a:r>
            <a:r>
              <a:rPr lang="de-DE" sz="2400" dirty="0"/>
              <a:t> sowie den </a:t>
            </a:r>
            <a:r>
              <a:rPr lang="de-DE" sz="2400" b="1" dirty="0"/>
              <a:t>Datenschutz</a:t>
            </a:r>
            <a:r>
              <a:rPr lang="de-DE" sz="2400" dirty="0"/>
              <a:t> zu informieren.</a:t>
            </a:r>
          </a:p>
          <a:p>
            <a:pPr marL="558000" indent="0">
              <a:spcAft>
                <a:spcPts val="400"/>
              </a:spcAft>
              <a:buNone/>
            </a:pPr>
            <a:r>
              <a:rPr lang="de-DE" sz="2400" dirty="0"/>
              <a:t>Aber…</a:t>
            </a:r>
          </a:p>
          <a:p>
            <a:pPr>
              <a:spcAft>
                <a:spcPts val="400"/>
              </a:spcAft>
            </a:pPr>
            <a:r>
              <a:rPr lang="de-DE" sz="2000" dirty="0"/>
              <a:t>Es gibt kein </a:t>
            </a:r>
            <a:r>
              <a:rPr lang="de-DE" sz="2000" dirty="0" err="1"/>
              <a:t>disziplinenübergreifendes</a:t>
            </a:r>
            <a:br>
              <a:rPr lang="de-DE" sz="2000" dirty="0"/>
            </a:br>
            <a:r>
              <a:rPr lang="de-DE" sz="2000" dirty="0"/>
              <a:t>einheitliches Verständnis von</a:t>
            </a:r>
            <a:br>
              <a:rPr lang="de-DE" sz="2000" dirty="0"/>
            </a:br>
            <a:r>
              <a:rPr lang="de-DE" sz="2000" dirty="0"/>
              <a:t>„informierter Einwilligung“</a:t>
            </a:r>
          </a:p>
          <a:p>
            <a:pPr>
              <a:spcAft>
                <a:spcPts val="400"/>
              </a:spcAft>
            </a:pPr>
            <a:r>
              <a:rPr lang="de-DE" sz="2000" dirty="0"/>
              <a:t>Täuschung z.B. ist in der Psychologie</a:t>
            </a:r>
            <a:br>
              <a:rPr lang="de-DE" sz="2000" dirty="0"/>
            </a:br>
            <a:r>
              <a:rPr lang="de-DE" sz="2000" dirty="0"/>
              <a:t>unter bestimmten Bedingungen erlaubt.</a:t>
            </a:r>
          </a:p>
        </p:txBody>
      </p:sp>
      <p:sp>
        <p:nvSpPr>
          <p:cNvPr id="8" name="Inhaltsplatzhalter 7"/>
          <p:cNvSpPr>
            <a:spLocks noGrp="1"/>
          </p:cNvSpPr>
          <p:nvPr>
            <p:ph idx="10"/>
          </p:nvPr>
        </p:nvSpPr>
        <p:spPr/>
        <p:txBody>
          <a:bodyPr/>
          <a:lstStyle/>
          <a:p>
            <a:r>
              <a:rPr lang="de-DE" dirty="0"/>
              <a:t>Quelle: </a:t>
            </a:r>
            <a:r>
              <a:rPr lang="de-DE" u="sng" dirty="0"/>
              <a:t>http://zib.education/fileadmin/user_upload/Dokumente/Artikel/PISA_Brosch%C3%BCre_2018_final.pdf</a:t>
            </a:r>
          </a:p>
          <a:p>
            <a:endParaRPr lang="de-DE"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5358">
            <a:off x="6158390" y="3132542"/>
            <a:ext cx="2167820" cy="2861987"/>
          </a:xfrm>
          <a:prstGeom prst="rect">
            <a:avLst/>
          </a:prstGeom>
          <a:solidFill>
            <a:schemeClr val="bg1">
              <a:lumMod val="75000"/>
            </a:schemeClr>
          </a:solidFill>
          <a:ln w="6350">
            <a:solidFill>
              <a:schemeClr val="bg1">
                <a:lumMod val="65000"/>
              </a:schemeClr>
            </a:solidFill>
            <a:miter lim="800000"/>
            <a:headEnd/>
            <a:tailEnd/>
          </a:ln>
          <a:effectLst/>
          <a:extLst/>
        </p:spPr>
      </p:pic>
    </p:spTree>
    <p:extLst>
      <p:ext uri="{BB962C8B-B14F-4D97-AF65-F5344CB8AC3E}">
        <p14:creationId xmlns:p14="http://schemas.microsoft.com/office/powerpoint/2010/main" val="1496028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6.3)	Informierte Einwilligung:</a:t>
            </a:r>
            <a:br>
              <a:rPr lang="de-DE" dirty="0"/>
            </a:br>
            <a:r>
              <a:rPr lang="de-DE" dirty="0"/>
              <a:t>		Freiwilligkeit der Teilnahme</a:t>
            </a:r>
          </a:p>
        </p:txBody>
      </p:sp>
      <p:sp>
        <p:nvSpPr>
          <p:cNvPr id="7" name="Inhaltsplatzhalter 6"/>
          <p:cNvSpPr>
            <a:spLocks noGrp="1"/>
          </p:cNvSpPr>
          <p:nvPr>
            <p:ph idx="1"/>
          </p:nvPr>
        </p:nvSpPr>
        <p:spPr>
          <a:xfrm>
            <a:off x="467544" y="1484784"/>
            <a:ext cx="7797168" cy="5040560"/>
          </a:xfrm>
        </p:spPr>
        <p:txBody>
          <a:bodyPr>
            <a:normAutofit/>
          </a:bodyPr>
          <a:lstStyle/>
          <a:p>
            <a:pPr>
              <a:spcAft>
                <a:spcPts val="400"/>
              </a:spcAft>
            </a:pPr>
            <a:r>
              <a:rPr lang="de-DE" sz="2000" dirty="0"/>
              <a:t>Freiwilligkeit ist zentrales forschungsethisches Anliegen und gesetzlich verankert (informationelle Selbstbestimmung)</a:t>
            </a:r>
          </a:p>
          <a:p>
            <a:pPr>
              <a:spcAft>
                <a:spcPts val="400"/>
              </a:spcAft>
            </a:pPr>
            <a:r>
              <a:rPr lang="de-DE" sz="2000" dirty="0"/>
              <a:t>Teilnehmende müssen, ohne Sanktionen fürchten zu müssen, jederzeit die Teilnahme beenden können </a:t>
            </a:r>
          </a:p>
          <a:p>
            <a:pPr>
              <a:spcAft>
                <a:spcPts val="400"/>
              </a:spcAft>
            </a:pPr>
            <a:r>
              <a:rPr lang="de-DE" sz="2000" dirty="0"/>
              <a:t>Freiwilligkeit kann problematisch</a:t>
            </a:r>
            <a:br>
              <a:rPr lang="de-DE" sz="2000" dirty="0"/>
            </a:br>
            <a:r>
              <a:rPr lang="de-DE" sz="2000" dirty="0"/>
              <a:t>sein, wenn Abhängigkeits-</a:t>
            </a:r>
            <a:br>
              <a:rPr lang="de-DE" sz="2000" dirty="0"/>
            </a:br>
            <a:r>
              <a:rPr lang="de-DE" sz="2000" dirty="0" err="1"/>
              <a:t>verhältnisse</a:t>
            </a:r>
            <a:r>
              <a:rPr lang="de-DE" sz="2000" dirty="0"/>
              <a:t> bestehen </a:t>
            </a:r>
            <a:br>
              <a:rPr lang="de-DE" sz="2000" dirty="0"/>
            </a:br>
            <a:r>
              <a:rPr lang="de-DE" sz="2000" dirty="0"/>
              <a:t>(etwa zwischen Lehrenden</a:t>
            </a:r>
            <a:br>
              <a:rPr lang="de-DE" sz="2000" dirty="0"/>
            </a:br>
            <a:r>
              <a:rPr lang="de-DE" sz="2000" dirty="0"/>
              <a:t>und Studierenden)</a:t>
            </a:r>
          </a:p>
          <a:p>
            <a:pPr>
              <a:spcAft>
                <a:spcPts val="400"/>
              </a:spcAft>
            </a:pPr>
            <a:r>
              <a:rPr lang="de-DE" sz="2000" u="sng" dirty="0"/>
              <a:t>Ausnahme:</a:t>
            </a:r>
            <a:r>
              <a:rPr lang="de-DE" sz="2000" dirty="0"/>
              <a:t> Keine Einwilligung</a:t>
            </a:r>
            <a:br>
              <a:rPr lang="de-DE" sz="2000" dirty="0"/>
            </a:br>
            <a:r>
              <a:rPr lang="de-DE" sz="2000" dirty="0"/>
              <a:t>bei gesetzlich angeordneter</a:t>
            </a:r>
            <a:br>
              <a:rPr lang="de-DE" sz="2000" dirty="0"/>
            </a:br>
            <a:r>
              <a:rPr lang="de-DE" sz="2000" dirty="0"/>
              <a:t>Datenerhebung, z. B. Zensus,</a:t>
            </a:r>
            <a:br>
              <a:rPr lang="de-DE" sz="2000" dirty="0"/>
            </a:br>
            <a:r>
              <a:rPr lang="de-DE" sz="2000" dirty="0"/>
              <a:t>amtliche Statistik</a:t>
            </a:r>
          </a:p>
        </p:txBody>
      </p:sp>
      <p:sp>
        <p:nvSpPr>
          <p:cNvPr id="4" name="Inhaltsplatzhalter 3"/>
          <p:cNvSpPr>
            <a:spLocks noGrp="1"/>
          </p:cNvSpPr>
          <p:nvPr>
            <p:ph idx="10"/>
          </p:nvPr>
        </p:nvSpPr>
        <p:spPr/>
        <p:txBody>
          <a:bodyPr/>
          <a:lstStyle/>
          <a:p>
            <a:r>
              <a:rPr lang="de-DE" dirty="0"/>
              <a:t>Quelle: Verbund Forschungsdaten Bildung (2018):</a:t>
            </a:r>
            <a:br>
              <a:rPr lang="de-DE" dirty="0"/>
            </a:br>
            <a:r>
              <a:rPr lang="de-DE" dirty="0"/>
              <a:t>Formulierungsbeispiele für „informierte Einwilligungen“. Version 2.0 </a:t>
            </a:r>
            <a:r>
              <a:rPr lang="de-DE" dirty="0" err="1"/>
              <a:t>fdbinfo</a:t>
            </a:r>
            <a:r>
              <a:rPr lang="de-DE" dirty="0"/>
              <a:t> Nr. 4</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433" y="3856526"/>
            <a:ext cx="3614360" cy="15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867" y="3356992"/>
            <a:ext cx="3411763" cy="32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5148064" y="3356992"/>
            <a:ext cx="3618290" cy="216024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7770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a:t>6.3)	Informierte Einwilligung:</a:t>
            </a:r>
            <a:br>
              <a:rPr lang="de-DE" dirty="0"/>
            </a:br>
            <a:r>
              <a:rPr lang="de-DE" dirty="0"/>
              <a:t>		Entscheidungskompetenz &amp; Einwilligungsfähigkeit</a:t>
            </a:r>
          </a:p>
        </p:txBody>
      </p:sp>
      <p:sp>
        <p:nvSpPr>
          <p:cNvPr id="3" name="Inhaltsplatzhalter 2"/>
          <p:cNvSpPr>
            <a:spLocks noGrp="1"/>
          </p:cNvSpPr>
          <p:nvPr>
            <p:ph idx="1"/>
          </p:nvPr>
        </p:nvSpPr>
        <p:spPr/>
        <p:txBody>
          <a:bodyPr>
            <a:normAutofit/>
          </a:bodyPr>
          <a:lstStyle/>
          <a:p>
            <a:pPr>
              <a:spcBef>
                <a:spcPts val="0"/>
              </a:spcBef>
              <a:spcAft>
                <a:spcPts val="1000"/>
              </a:spcAft>
            </a:pPr>
            <a:r>
              <a:rPr lang="de-DE" sz="2200" dirty="0"/>
              <a:t>Informierte Einwilligung dient der Achtung der Autonomie der Teilnehmenden</a:t>
            </a:r>
          </a:p>
          <a:p>
            <a:pPr>
              <a:spcBef>
                <a:spcPts val="0"/>
              </a:spcBef>
              <a:spcAft>
                <a:spcPts val="1000"/>
              </a:spcAft>
            </a:pPr>
            <a:r>
              <a:rPr lang="de-DE" sz="2200" dirty="0"/>
              <a:t>Sprachliche und kulturelle Barrieren können zu Problemen führen</a:t>
            </a:r>
          </a:p>
          <a:p>
            <a:pPr>
              <a:spcBef>
                <a:spcPts val="0"/>
              </a:spcBef>
              <a:spcAft>
                <a:spcPts val="1000"/>
              </a:spcAft>
            </a:pPr>
            <a:r>
              <a:rPr lang="de-DE" sz="2200" dirty="0"/>
              <a:t>Teilnehmende müssen die Folgen der Teilnahme antizipieren können</a:t>
            </a:r>
          </a:p>
          <a:p>
            <a:pPr>
              <a:spcBef>
                <a:spcPts val="0"/>
              </a:spcBef>
              <a:spcAft>
                <a:spcPts val="1000"/>
              </a:spcAft>
            </a:pPr>
            <a:r>
              <a:rPr lang="de-DE" sz="2200" dirty="0"/>
              <a:t>Juristische Einwilligungsfähigkeit muss gegeben sein</a:t>
            </a:r>
            <a:br>
              <a:rPr lang="de-DE" sz="2200" dirty="0"/>
            </a:br>
            <a:r>
              <a:rPr lang="de-DE" sz="2200" dirty="0"/>
              <a:t>(ab 16 Jahren – Art. 8 Abs. 1 EU-DSGVO)</a:t>
            </a:r>
          </a:p>
          <a:p>
            <a:pPr>
              <a:spcBef>
                <a:spcPts val="0"/>
              </a:spcBef>
              <a:spcAft>
                <a:spcPts val="1000"/>
              </a:spcAft>
            </a:pPr>
            <a:r>
              <a:rPr lang="de-DE" sz="2200" dirty="0"/>
              <a:t>Teilnahme von Jugendlichen (unter 16 Jahren) erfordert Zustimmung von diesen selbst und Erziehungsberechtigten</a:t>
            </a:r>
          </a:p>
          <a:p>
            <a:endParaRPr lang="de-DE" dirty="0"/>
          </a:p>
        </p:txBody>
      </p:sp>
    </p:spTree>
    <p:extLst>
      <p:ext uri="{BB962C8B-B14F-4D97-AF65-F5344CB8AC3E}">
        <p14:creationId xmlns:p14="http://schemas.microsoft.com/office/powerpoint/2010/main" val="1486743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a:t>6.3)	Informierte Einwilligung: Form der Einwilligung</a:t>
            </a:r>
          </a:p>
        </p:txBody>
      </p:sp>
      <p:sp>
        <p:nvSpPr>
          <p:cNvPr id="3" name="Inhaltsplatzhalter 2"/>
          <p:cNvSpPr>
            <a:spLocks noGrp="1"/>
          </p:cNvSpPr>
          <p:nvPr>
            <p:ph idx="1"/>
          </p:nvPr>
        </p:nvSpPr>
        <p:spPr>
          <a:xfrm>
            <a:off x="467544" y="1484784"/>
            <a:ext cx="7416824" cy="5040560"/>
          </a:xfrm>
        </p:spPr>
        <p:txBody>
          <a:bodyPr>
            <a:normAutofit/>
          </a:bodyPr>
          <a:lstStyle/>
          <a:p>
            <a:pPr>
              <a:spcBef>
                <a:spcPts val="0"/>
              </a:spcBef>
              <a:spcAft>
                <a:spcPts val="1000"/>
              </a:spcAft>
            </a:pPr>
            <a:r>
              <a:rPr lang="de-DE" sz="2000" dirty="0"/>
              <a:t>Quantitative Studien: schriftliche oder auf Tonträgern festgehaltene Einwilligungen ([</a:t>
            </a:r>
            <a:r>
              <a:rPr lang="de-DE" sz="2000" dirty="0" err="1"/>
              <a:t>written</a:t>
            </a:r>
            <a:r>
              <a:rPr lang="de-DE" sz="2000" dirty="0"/>
              <a:t>] </a:t>
            </a:r>
            <a:r>
              <a:rPr lang="de-DE" sz="2000" dirty="0" err="1"/>
              <a:t>informed</a:t>
            </a:r>
            <a:r>
              <a:rPr lang="de-DE" sz="2000" dirty="0"/>
              <a:t> </a:t>
            </a:r>
            <a:r>
              <a:rPr lang="de-DE" sz="2000" dirty="0" err="1"/>
              <a:t>consent</a:t>
            </a:r>
            <a:r>
              <a:rPr lang="de-DE" sz="2000" dirty="0"/>
              <a:t>)</a:t>
            </a:r>
          </a:p>
          <a:p>
            <a:pPr>
              <a:spcBef>
                <a:spcPts val="0"/>
              </a:spcBef>
              <a:spcAft>
                <a:spcPts val="1000"/>
              </a:spcAft>
            </a:pPr>
            <a:r>
              <a:rPr lang="de-DE" sz="2000" dirty="0"/>
              <a:t>Qualitative Studien: methodologisches Prinzip der Offenheit (im Verlauf der Studie werden gegenstands-angemessene Entscheidungen getroffen). Informierte Einwilligung wird als dialogischer Prozess verstanden.</a:t>
            </a:r>
          </a:p>
          <a:p>
            <a:pPr>
              <a:spcBef>
                <a:spcPts val="0"/>
              </a:spcBef>
              <a:spcAft>
                <a:spcPts val="1000"/>
              </a:spcAft>
            </a:pPr>
            <a:r>
              <a:rPr lang="de-DE" sz="2000" dirty="0" err="1"/>
              <a:t>BStatG</a:t>
            </a:r>
            <a:r>
              <a:rPr lang="de-DE" sz="2000" dirty="0"/>
              <a:t> und EU-DSGVO sehen die Möglichkeit einer nicht-schriftlichen Einwilligung bei Vorliegen besonderer Gründe vor (z. B. wenn sich durch die Schriftform eine erhebliche Beeinträchtigung des Forschungszwecks ergibt)</a:t>
            </a:r>
          </a:p>
          <a:p>
            <a:pPr>
              <a:spcBef>
                <a:spcPts val="0"/>
              </a:spcBef>
              <a:spcAft>
                <a:spcPts val="1000"/>
              </a:spcAft>
            </a:pPr>
            <a:r>
              <a:rPr lang="de-DE" sz="2000" dirty="0"/>
              <a:t>In begründeten Einzelfällen kann eine informierte und explizite Einwilligung nicht nötig sein (z. B. bei Feldforschung an öffentlichen Plätzen)</a:t>
            </a:r>
          </a:p>
        </p:txBody>
      </p:sp>
    </p:spTree>
    <p:extLst>
      <p:ext uri="{BB962C8B-B14F-4D97-AF65-F5344CB8AC3E}">
        <p14:creationId xmlns:p14="http://schemas.microsoft.com/office/powerpoint/2010/main" val="3407886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6.3)	Informierte Einwilligung: Form der Einwilligung</a:t>
            </a:r>
          </a:p>
        </p:txBody>
      </p:sp>
      <p:sp>
        <p:nvSpPr>
          <p:cNvPr id="7" name="Inhaltsplatzhalter 6"/>
          <p:cNvSpPr>
            <a:spLocks noGrp="1"/>
          </p:cNvSpPr>
          <p:nvPr>
            <p:ph idx="10"/>
          </p:nvPr>
        </p:nvSpPr>
        <p:spPr/>
        <p:txBody>
          <a:bodyPr/>
          <a:lstStyle/>
          <a:p>
            <a:r>
              <a:rPr lang="de-DE" dirty="0">
                <a:solidFill>
                  <a:schemeClr val="tx1">
                    <a:lumMod val="50000"/>
                    <a:lumOff val="50000"/>
                  </a:schemeClr>
                </a:solidFill>
              </a:rPr>
              <a:t>Quelle: Verbund Forschungsdaten Bildung (2018):</a:t>
            </a:r>
            <a:br>
              <a:rPr lang="de-DE" dirty="0">
                <a:solidFill>
                  <a:schemeClr val="tx1">
                    <a:lumMod val="50000"/>
                    <a:lumOff val="50000"/>
                  </a:schemeClr>
                </a:solidFill>
              </a:rPr>
            </a:br>
            <a:r>
              <a:rPr lang="de-DE" dirty="0">
                <a:solidFill>
                  <a:schemeClr val="tx1">
                    <a:lumMod val="50000"/>
                    <a:lumOff val="50000"/>
                  </a:schemeClr>
                </a:solidFill>
              </a:rPr>
              <a:t>Formulierungsbeispiele für „informierte Einwilligungen“. Version 2.0 </a:t>
            </a:r>
            <a:r>
              <a:rPr lang="de-DE" dirty="0" err="1">
                <a:solidFill>
                  <a:schemeClr val="tx1">
                    <a:lumMod val="50000"/>
                    <a:lumOff val="50000"/>
                  </a:schemeClr>
                </a:solidFill>
              </a:rPr>
              <a:t>fdb</a:t>
            </a:r>
            <a:r>
              <a:rPr lang="de-DE" i="1" dirty="0" err="1">
                <a:solidFill>
                  <a:schemeClr val="tx1">
                    <a:lumMod val="50000"/>
                    <a:lumOff val="50000"/>
                  </a:schemeClr>
                </a:solidFill>
              </a:rPr>
              <a:t>info</a:t>
            </a:r>
            <a:r>
              <a:rPr lang="de-DE" dirty="0">
                <a:solidFill>
                  <a:schemeClr val="tx1">
                    <a:lumMod val="50000"/>
                    <a:lumOff val="50000"/>
                  </a:schemeClr>
                </a:solidFill>
              </a:rPr>
              <a:t> Nr. 4</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69" y="1672702"/>
            <a:ext cx="3962799" cy="226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498" y="2003776"/>
            <a:ext cx="4354974" cy="351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1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Fallbeispiel: Tuskegee-Syphilis-Studie</a:t>
            </a:r>
            <a:endParaRPr lang="de-DE" dirty="0"/>
          </a:p>
        </p:txBody>
      </p:sp>
      <p:sp>
        <p:nvSpPr>
          <p:cNvPr id="8" name="Inhaltsplatzhalter 7"/>
          <p:cNvSpPr>
            <a:spLocks noGrp="1"/>
          </p:cNvSpPr>
          <p:nvPr>
            <p:ph idx="10"/>
          </p:nvPr>
        </p:nvSpPr>
        <p:spPr/>
        <p:txBody>
          <a:bodyPr/>
          <a:lstStyle/>
          <a:p>
            <a:r>
              <a:rPr lang="de-DE" dirty="0"/>
              <a:t>Quelle: https://commons.wikimedia.org/wiki/Category:Tuskegee_syphilis_experiment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536" y="1328954"/>
            <a:ext cx="5303605" cy="390024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702" r="2015" b="1969"/>
          <a:stretch/>
        </p:blipFill>
        <p:spPr bwMode="auto">
          <a:xfrm>
            <a:off x="5057753" y="2492896"/>
            <a:ext cx="2525018" cy="3233514"/>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5295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a:t>7)	Förderung der ethischen Reflexivität der 	Forschenden: Forschungsethische Selbstprüfung (1)</a:t>
            </a:r>
          </a:p>
        </p:txBody>
      </p:sp>
      <p:sp>
        <p:nvSpPr>
          <p:cNvPr id="3" name="Inhaltsplatzhalter 2"/>
          <p:cNvSpPr>
            <a:spLocks noGrp="1"/>
          </p:cNvSpPr>
          <p:nvPr>
            <p:ph idx="1"/>
          </p:nvPr>
        </p:nvSpPr>
        <p:spPr/>
        <p:txBody>
          <a:bodyPr>
            <a:normAutofit/>
          </a:bodyPr>
          <a:lstStyle/>
          <a:p>
            <a:pPr marL="558000" indent="0">
              <a:spcBef>
                <a:spcPts val="0"/>
              </a:spcBef>
              <a:spcAft>
                <a:spcPts val="1500"/>
              </a:spcAft>
              <a:buNone/>
            </a:pPr>
            <a:r>
              <a:rPr lang="de-DE" sz="2000" dirty="0"/>
              <a:t>Orientierungsfragen für Reflexion</a:t>
            </a:r>
          </a:p>
          <a:p>
            <a:pPr>
              <a:spcBef>
                <a:spcPts val="0"/>
              </a:spcBef>
              <a:spcAft>
                <a:spcPts val="1000"/>
              </a:spcAft>
            </a:pPr>
            <a:r>
              <a:rPr lang="de-DE" sz="1800" dirty="0"/>
              <a:t>Inwiefern sind forschungsethische Grundsätze für die vorliegende Studie relevant?</a:t>
            </a:r>
          </a:p>
          <a:p>
            <a:pPr>
              <a:spcBef>
                <a:spcPts val="0"/>
              </a:spcBef>
              <a:spcAft>
                <a:spcPts val="1000"/>
              </a:spcAft>
            </a:pPr>
            <a:r>
              <a:rPr lang="de-DE" sz="1800" dirty="0"/>
              <a:t>Welcher bestehende Ethik-Kodex (beziehungsweise welche Richtlinie) ist für meine Forschung relevant?</a:t>
            </a:r>
          </a:p>
          <a:p>
            <a:pPr>
              <a:spcBef>
                <a:spcPts val="0"/>
              </a:spcBef>
              <a:spcAft>
                <a:spcPts val="1000"/>
              </a:spcAft>
            </a:pPr>
            <a:r>
              <a:rPr lang="de-DE" sz="1800" dirty="0"/>
              <a:t>Welche Risiken oder mögliche Schädigungen (in psychischer, physischer, sozialer, rechtlicher oder ökonomischer Hinsicht) können den Studienteilnehmenden durch die Studie (während der Datenerhebung oder durch die Analyse, Publikation, Verwertung und Archivierung der Ergebnisse) entstehen?</a:t>
            </a:r>
          </a:p>
          <a:p>
            <a:pPr>
              <a:spcBef>
                <a:spcPts val="0"/>
              </a:spcBef>
              <a:spcAft>
                <a:spcPts val="1000"/>
              </a:spcAft>
            </a:pPr>
            <a:r>
              <a:rPr lang="de-DE" sz="1800" dirty="0"/>
              <a:t>Inwiefern könnte die Studie der Gruppe, der die Teilnehmenden angehören, schaden oder nutzen?</a:t>
            </a:r>
          </a:p>
        </p:txBody>
      </p:sp>
      <p:sp>
        <p:nvSpPr>
          <p:cNvPr id="4" name="Inhaltsplatzhalter 3"/>
          <p:cNvSpPr>
            <a:spLocks noGrp="1"/>
          </p:cNvSpPr>
          <p:nvPr>
            <p:ph idx="10"/>
          </p:nvPr>
        </p:nvSpPr>
        <p:spPr/>
        <p:txBody>
          <a:bodyPr/>
          <a:lstStyle/>
          <a:p>
            <a:r>
              <a:rPr lang="de-DE"/>
              <a:t>Quelle: RatSWD Output 9 (5) (2017), S. 26.</a:t>
            </a:r>
            <a:endParaRPr lang="de-DE" dirty="0"/>
          </a:p>
        </p:txBody>
      </p:sp>
    </p:spTree>
    <p:extLst>
      <p:ext uri="{BB962C8B-B14F-4D97-AF65-F5344CB8AC3E}">
        <p14:creationId xmlns:p14="http://schemas.microsoft.com/office/powerpoint/2010/main" val="4034082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864096"/>
          </a:xfrm>
        </p:spPr>
        <p:txBody>
          <a:bodyPr>
            <a:normAutofit fontScale="90000"/>
          </a:bodyPr>
          <a:lstStyle/>
          <a:p>
            <a:r>
              <a:rPr lang="de-DE" dirty="0"/>
              <a:t>7)	Förderung der ethischen Reflexivität der 	Forschenden: Forschungsethische Selbstprüfung (2)</a:t>
            </a:r>
          </a:p>
        </p:txBody>
      </p:sp>
      <p:sp>
        <p:nvSpPr>
          <p:cNvPr id="3" name="Inhaltsplatzhalter 2"/>
          <p:cNvSpPr>
            <a:spLocks noGrp="1"/>
          </p:cNvSpPr>
          <p:nvPr>
            <p:ph idx="1"/>
          </p:nvPr>
        </p:nvSpPr>
        <p:spPr/>
        <p:txBody>
          <a:bodyPr>
            <a:normAutofit fontScale="62500" lnSpcReduction="20000"/>
          </a:bodyPr>
          <a:lstStyle/>
          <a:p>
            <a:pPr marL="558000" indent="0">
              <a:lnSpc>
                <a:spcPct val="120000"/>
              </a:lnSpc>
              <a:spcBef>
                <a:spcPts val="0"/>
              </a:spcBef>
              <a:spcAft>
                <a:spcPts val="1500"/>
              </a:spcAft>
              <a:buNone/>
            </a:pPr>
            <a:r>
              <a:rPr lang="de-DE" sz="3200" dirty="0"/>
              <a:t>Orientierungsfragen für Reflexion</a:t>
            </a:r>
          </a:p>
          <a:p>
            <a:pPr>
              <a:lnSpc>
                <a:spcPct val="120000"/>
              </a:lnSpc>
              <a:spcBef>
                <a:spcPts val="0"/>
              </a:spcBef>
              <a:spcAft>
                <a:spcPts val="1000"/>
              </a:spcAft>
            </a:pPr>
            <a:r>
              <a:rPr lang="de-DE" sz="2900" dirty="0"/>
              <a:t>Welche Maßnahmen werden ergriffen, um potentielle Schädigungen zu vermeiden?</a:t>
            </a:r>
          </a:p>
          <a:p>
            <a:pPr>
              <a:lnSpc>
                <a:spcPct val="120000"/>
              </a:lnSpc>
              <a:spcBef>
                <a:spcPts val="0"/>
              </a:spcBef>
              <a:spcAft>
                <a:spcPts val="1000"/>
              </a:spcAft>
            </a:pPr>
            <a:r>
              <a:rPr lang="de-DE" sz="2900" dirty="0"/>
              <a:t>Beinhaltet die Forschung auch für die Forschenden gewisse Risiken, die über das hinausgehen, was im Alltag üblich ist?</a:t>
            </a:r>
            <a:br>
              <a:rPr lang="de-DE" sz="2900" dirty="0"/>
            </a:br>
            <a:r>
              <a:rPr lang="de-DE" sz="2900" dirty="0"/>
              <a:t>Falls ja, welche Maßnahmen werden ergriffen, um diese zu vermeiden oder zu reduzieren?</a:t>
            </a:r>
          </a:p>
          <a:p>
            <a:pPr>
              <a:lnSpc>
                <a:spcPct val="120000"/>
              </a:lnSpc>
              <a:spcBef>
                <a:spcPts val="0"/>
              </a:spcBef>
              <a:spcAft>
                <a:spcPts val="1000"/>
              </a:spcAft>
            </a:pPr>
            <a:r>
              <a:rPr lang="de-DE" sz="2900" dirty="0"/>
              <a:t>Stehen die </a:t>
            </a:r>
            <a:r>
              <a:rPr lang="de-DE" sz="2900" dirty="0" err="1"/>
              <a:t>antizipierbaren</a:t>
            </a:r>
            <a:r>
              <a:rPr lang="de-DE" sz="2900" dirty="0"/>
              <a:t> Risiken, die mit der Studie einhergehen, in einem ausgewogenen Verhältnis zu dem </a:t>
            </a:r>
            <a:r>
              <a:rPr lang="de-DE" sz="2900" dirty="0" err="1"/>
              <a:t>erwartbaren</a:t>
            </a:r>
            <a:r>
              <a:rPr lang="de-DE" sz="2900" dirty="0"/>
              <a:t> Nutzen (Erkenntnisgewinn, gegebenenfalls auch Anwendungsnutzen), den die Studie verspricht?</a:t>
            </a:r>
          </a:p>
          <a:p>
            <a:pPr>
              <a:lnSpc>
                <a:spcPct val="120000"/>
              </a:lnSpc>
              <a:spcBef>
                <a:spcPts val="0"/>
              </a:spcBef>
              <a:spcAft>
                <a:spcPts val="1000"/>
              </a:spcAft>
            </a:pPr>
            <a:r>
              <a:rPr lang="de-DE" sz="2900" dirty="0"/>
              <a:t>Welche Vorkehrungen werden getroffen, um nicht vorhersehbare forschungsethische Herausforderungen im Verlauf der Studie zu identifizieren und angemessen zu bearbeiten?</a:t>
            </a:r>
          </a:p>
        </p:txBody>
      </p:sp>
      <p:sp>
        <p:nvSpPr>
          <p:cNvPr id="4" name="Inhaltsplatzhalter 3"/>
          <p:cNvSpPr>
            <a:spLocks noGrp="1"/>
          </p:cNvSpPr>
          <p:nvPr>
            <p:ph idx="10"/>
          </p:nvPr>
        </p:nvSpPr>
        <p:spPr/>
        <p:txBody>
          <a:bodyPr/>
          <a:lstStyle/>
          <a:p>
            <a:r>
              <a:rPr lang="de-DE"/>
              <a:t>Quelle: RatSWD Output 9 (5) (2017), S. 26.</a:t>
            </a:r>
            <a:endParaRPr lang="de-DE" dirty="0"/>
          </a:p>
        </p:txBody>
      </p:sp>
    </p:spTree>
    <p:extLst>
      <p:ext uri="{BB962C8B-B14F-4D97-AF65-F5344CB8AC3E}">
        <p14:creationId xmlns:p14="http://schemas.microsoft.com/office/powerpoint/2010/main" val="3340722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t>7)	Forschungsethische Selbstprüfung: Indikatoren</a:t>
            </a:r>
            <a:br>
              <a:rPr lang="de-DE"/>
            </a:br>
            <a:r>
              <a:rPr lang="de-DE"/>
              <a:t>	als Entscheidungshilfe für Begutachtung (1)</a:t>
            </a:r>
            <a:endParaRPr lang="de-DE" dirty="0"/>
          </a:p>
        </p:txBody>
      </p:sp>
      <p:sp>
        <p:nvSpPr>
          <p:cNvPr id="3" name="Inhaltsplatzhalter 2"/>
          <p:cNvSpPr>
            <a:spLocks noGrp="1"/>
          </p:cNvSpPr>
          <p:nvPr>
            <p:ph idx="1"/>
          </p:nvPr>
        </p:nvSpPr>
        <p:spPr>
          <a:xfrm>
            <a:off x="230832" y="1484784"/>
            <a:ext cx="7797168" cy="5040560"/>
          </a:xfrm>
        </p:spPr>
        <p:txBody>
          <a:bodyPr>
            <a:normAutofit fontScale="55000" lnSpcReduction="20000"/>
          </a:bodyPr>
          <a:lstStyle/>
          <a:p>
            <a:pPr>
              <a:lnSpc>
                <a:spcPct val="130000"/>
              </a:lnSpc>
              <a:spcBef>
                <a:spcPts val="0"/>
              </a:spcBef>
              <a:spcAft>
                <a:spcPts val="800"/>
              </a:spcAft>
              <a:buFont typeface="+mj-lt"/>
              <a:buAutoNum type="arabicPeriod"/>
            </a:pPr>
            <a:r>
              <a:rPr lang="de-DE" sz="2900" dirty="0"/>
              <a:t>Werden ausschließlich anonymisierte Daten sekundär ausgewertet?</a:t>
            </a:r>
            <a:br>
              <a:rPr lang="de-DE" sz="2900" dirty="0"/>
            </a:br>
            <a:r>
              <a:rPr lang="de-DE" sz="2900" dirty="0"/>
              <a:t>Falls ja, ist eine Prüfung durch eine Kommission in Bezug auf die Erhebung höchstwahrscheinlich nicht notwendig. Die weitere Verwendung der Daten ist jedoch durchaus forschungsethisch zu reflektieren.</a:t>
            </a:r>
          </a:p>
          <a:p>
            <a:pPr>
              <a:lnSpc>
                <a:spcPct val="130000"/>
              </a:lnSpc>
              <a:spcBef>
                <a:spcPts val="0"/>
              </a:spcBef>
              <a:spcAft>
                <a:spcPts val="800"/>
              </a:spcAft>
              <a:buFont typeface="+mj-lt"/>
              <a:buAutoNum type="arabicPeriod"/>
            </a:pPr>
            <a:r>
              <a:rPr lang="de-DE" sz="2900" dirty="0"/>
              <a:t>Erfolgte eine Ethikprüfung bereits bei einer anderen Institution? Falls ja, ist wahrscheinlich von einer doppelten Prüfung abzusehen. Die andernorts bereits erfolgte Prüfung bedeutet freilich nicht automatisch, dass die Forschung forschungsethisch unproblematisch ist, da in anderen Einrichtungen, Disziplinen und Ländern andere Maßstäbe angesetzt werden können.</a:t>
            </a:r>
          </a:p>
          <a:p>
            <a:pPr>
              <a:lnSpc>
                <a:spcPct val="130000"/>
              </a:lnSpc>
              <a:spcBef>
                <a:spcPts val="0"/>
              </a:spcBef>
              <a:spcAft>
                <a:spcPts val="800"/>
              </a:spcAft>
              <a:buFont typeface="+mj-lt"/>
              <a:buAutoNum type="arabicPeriod"/>
            </a:pPr>
            <a:r>
              <a:rPr lang="de-DE" sz="2900" dirty="0"/>
              <a:t>Ist ein Forschungsvorhaben mit besonders verletzlichen Personen geplant? Falls ja, dürfte eine Prüfung durch eine Ethikkommission angezeigt sein. Je nach Projektkontext können unterschiedliche Personen und Gruppen als (in sozialer und rechtlicher Hinsicht) ‚besonders verletzlich‘ definiert werden. In der Literatur wird das Konzept teilweise kontrovers diskutiert.</a:t>
            </a:r>
          </a:p>
          <a:p>
            <a:pPr marL="558000" indent="0">
              <a:buNone/>
            </a:pPr>
            <a:endParaRPr lang="de-DE" sz="2900" dirty="0"/>
          </a:p>
        </p:txBody>
      </p:sp>
      <p:sp>
        <p:nvSpPr>
          <p:cNvPr id="4" name="Inhaltsplatzhalter 3"/>
          <p:cNvSpPr>
            <a:spLocks noGrp="1"/>
          </p:cNvSpPr>
          <p:nvPr>
            <p:ph idx="10"/>
          </p:nvPr>
        </p:nvSpPr>
        <p:spPr/>
        <p:txBody>
          <a:bodyPr/>
          <a:lstStyle/>
          <a:p>
            <a:r>
              <a:rPr lang="de-DE"/>
              <a:t>Quelle: RatSWD Output 9 (5) (2017), S. 27.</a:t>
            </a:r>
            <a:endParaRPr lang="de-DE" dirty="0"/>
          </a:p>
        </p:txBody>
      </p:sp>
    </p:spTree>
    <p:extLst>
      <p:ext uri="{BB962C8B-B14F-4D97-AF65-F5344CB8AC3E}">
        <p14:creationId xmlns:p14="http://schemas.microsoft.com/office/powerpoint/2010/main" val="4031259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7)	Forschungsethische Selbstprüfung: Indikatoren</a:t>
            </a:r>
            <a:br>
              <a:rPr lang="de-DE" dirty="0"/>
            </a:br>
            <a:r>
              <a:rPr lang="de-DE" dirty="0"/>
              <a:t>	als Entscheidungshilfe für Begutachtung (2)</a:t>
            </a:r>
          </a:p>
        </p:txBody>
      </p:sp>
      <p:sp>
        <p:nvSpPr>
          <p:cNvPr id="3" name="Inhaltsplatzhalter 2"/>
          <p:cNvSpPr>
            <a:spLocks noGrp="1"/>
          </p:cNvSpPr>
          <p:nvPr>
            <p:ph idx="1"/>
          </p:nvPr>
        </p:nvSpPr>
        <p:spPr>
          <a:xfrm>
            <a:off x="230832" y="1484784"/>
            <a:ext cx="7797168" cy="5040560"/>
          </a:xfrm>
        </p:spPr>
        <p:txBody>
          <a:bodyPr>
            <a:normAutofit fontScale="47500" lnSpcReduction="20000"/>
          </a:bodyPr>
          <a:lstStyle/>
          <a:p>
            <a:pPr>
              <a:lnSpc>
                <a:spcPct val="130000"/>
              </a:lnSpc>
              <a:spcBef>
                <a:spcPts val="0"/>
              </a:spcBef>
              <a:spcAft>
                <a:spcPts val="800"/>
              </a:spcAft>
              <a:buFont typeface="+mj-lt"/>
              <a:buAutoNum type="arabicPeriod" startAt="4"/>
            </a:pPr>
            <a:r>
              <a:rPr lang="de-DE" sz="3400" dirty="0"/>
              <a:t>Beinhaltet das Forschungsvorhaben eine Täuschung der Teilnehmenden, das heißt werden Forschungssubjekte nicht vollständig oder nicht zutreffend informiert? Falls ja, könnte eine Prüfung durch eine Ethikkommission angezeigt sein. Wie bereits oben erwähnt variiert der Umgang mit Täuschung von Disziplin zu Disziplin.</a:t>
            </a:r>
          </a:p>
          <a:p>
            <a:pPr>
              <a:lnSpc>
                <a:spcPct val="130000"/>
              </a:lnSpc>
              <a:spcBef>
                <a:spcPts val="0"/>
              </a:spcBef>
              <a:spcAft>
                <a:spcPts val="800"/>
              </a:spcAft>
              <a:buFont typeface="+mj-lt"/>
              <a:buAutoNum type="arabicPeriod" startAt="4"/>
            </a:pPr>
            <a:r>
              <a:rPr lang="de-DE" sz="3400" dirty="0"/>
              <a:t>Könnte das Forschungsvorhaben zu bedeutsamen Selbsterkenntnissen, gravierenden Verhaltensänderungen, psychischem Stress oder körperlichen Schmerzen führen? Falls ja, dürfte eine Prüfung durch eine Ethikkommission angezeigt sein. Dies kann beispielsweise bei Interviews zu traumatisierenden Erfahrungen der Fall sein.</a:t>
            </a:r>
          </a:p>
          <a:p>
            <a:pPr>
              <a:lnSpc>
                <a:spcPct val="130000"/>
              </a:lnSpc>
              <a:spcBef>
                <a:spcPts val="0"/>
              </a:spcBef>
              <a:spcAft>
                <a:spcPts val="800"/>
              </a:spcAft>
              <a:buFont typeface="+mj-lt"/>
              <a:buAutoNum type="arabicPeriod" startAt="4"/>
            </a:pPr>
            <a:r>
              <a:rPr lang="de-DE" sz="3400" dirty="0"/>
              <a:t>Werden im Forschungsvorhaben neben den Forschenden weitere Personen (z. B. Studierende) für Interviews, Befragungen und Beobachtungen eingesetzt, für die besondere Risiken entstehen können, die über dem normalen Maß liegen? Falls ja könnte eine Prüfung durch eine Ethikkommission angezeigt sein.</a:t>
            </a:r>
          </a:p>
          <a:p>
            <a:pPr marL="1072350" indent="-514350">
              <a:buFont typeface="+mj-lt"/>
              <a:buAutoNum type="arabicPeriod" startAt="4"/>
            </a:pPr>
            <a:endParaRPr lang="de-DE" sz="2900" dirty="0"/>
          </a:p>
        </p:txBody>
      </p:sp>
      <p:sp>
        <p:nvSpPr>
          <p:cNvPr id="4" name="Inhaltsplatzhalter 3"/>
          <p:cNvSpPr>
            <a:spLocks noGrp="1"/>
          </p:cNvSpPr>
          <p:nvPr>
            <p:ph idx="10"/>
          </p:nvPr>
        </p:nvSpPr>
        <p:spPr/>
        <p:txBody>
          <a:bodyPr/>
          <a:lstStyle/>
          <a:p>
            <a:r>
              <a:rPr lang="de-DE"/>
              <a:t>Quelle: RatSWD Output 9 (5) (2017), S. 27.</a:t>
            </a:r>
            <a:endParaRPr lang="de-DE" dirty="0"/>
          </a:p>
        </p:txBody>
      </p:sp>
    </p:spTree>
    <p:extLst>
      <p:ext uri="{BB962C8B-B14F-4D97-AF65-F5344CB8AC3E}">
        <p14:creationId xmlns:p14="http://schemas.microsoft.com/office/powerpoint/2010/main" val="1835791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8)	Kritik an „</a:t>
            </a:r>
            <a:r>
              <a:rPr lang="de-DE" dirty="0" err="1"/>
              <a:t>Ethics</a:t>
            </a:r>
            <a:r>
              <a:rPr lang="de-DE" dirty="0"/>
              <a:t> Reviews“ bzw.</a:t>
            </a:r>
            <a:br>
              <a:rPr lang="de-DE" dirty="0"/>
            </a:br>
            <a:r>
              <a:rPr lang="de-DE" dirty="0"/>
              <a:t>	Begutachtungen durch Ethikkommissionen</a:t>
            </a:r>
          </a:p>
        </p:txBody>
      </p:sp>
      <p:sp>
        <p:nvSpPr>
          <p:cNvPr id="3" name="Inhaltsplatzhalter 2"/>
          <p:cNvSpPr>
            <a:spLocks noGrp="1"/>
          </p:cNvSpPr>
          <p:nvPr>
            <p:ph idx="1"/>
          </p:nvPr>
        </p:nvSpPr>
        <p:spPr/>
        <p:txBody>
          <a:bodyPr>
            <a:normAutofit/>
          </a:bodyPr>
          <a:lstStyle/>
          <a:p>
            <a:pPr marL="558000" indent="0">
              <a:lnSpc>
                <a:spcPct val="110000"/>
              </a:lnSpc>
              <a:spcBef>
                <a:spcPts val="0"/>
              </a:spcBef>
              <a:spcAft>
                <a:spcPts val="1000"/>
              </a:spcAft>
              <a:buNone/>
            </a:pPr>
            <a:r>
              <a:rPr lang="de-DE" sz="2400" dirty="0"/>
              <a:t>Teilweise Kritik an dem Vorgehen durch qualitativ Forschende:</a:t>
            </a:r>
          </a:p>
          <a:p>
            <a:pPr>
              <a:lnSpc>
                <a:spcPct val="110000"/>
              </a:lnSpc>
              <a:spcBef>
                <a:spcPts val="1000"/>
              </a:spcBef>
              <a:spcAft>
                <a:spcPts val="1000"/>
              </a:spcAft>
            </a:pPr>
            <a:r>
              <a:rPr lang="de-DE" sz="2400" dirty="0"/>
              <a:t>Hoher bürokratischer Aufwand</a:t>
            </a:r>
          </a:p>
          <a:p>
            <a:pPr>
              <a:lnSpc>
                <a:spcPct val="110000"/>
              </a:lnSpc>
              <a:spcBef>
                <a:spcPts val="0"/>
              </a:spcBef>
              <a:spcAft>
                <a:spcPts val="1000"/>
              </a:spcAft>
            </a:pPr>
            <a:r>
              <a:rPr lang="de-DE" sz="2400" dirty="0"/>
              <a:t>mangelnde Passfähigkeit der Prinzipien und Prüfverfahren für die qualitative Forschung</a:t>
            </a:r>
          </a:p>
          <a:p>
            <a:pPr>
              <a:lnSpc>
                <a:spcPct val="110000"/>
              </a:lnSpc>
              <a:spcBef>
                <a:spcPts val="0"/>
              </a:spcBef>
              <a:spcAft>
                <a:spcPts val="1000"/>
              </a:spcAft>
            </a:pPr>
            <a:r>
              <a:rPr lang="de-DE" sz="2400" dirty="0"/>
              <a:t>Mögliche negative Folgen der institutionalisierten Prüfverfahren für die Freiheit, Qualität und methodologische Vielfalt sozial- und kulturwissenschaftlicher Forschung.</a:t>
            </a:r>
          </a:p>
          <a:p>
            <a:endParaRPr lang="de-DE" dirty="0"/>
          </a:p>
        </p:txBody>
      </p:sp>
    </p:spTree>
    <p:extLst>
      <p:ext uri="{BB962C8B-B14F-4D97-AF65-F5344CB8AC3E}">
        <p14:creationId xmlns:p14="http://schemas.microsoft.com/office/powerpoint/2010/main" val="1559521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9)	Forschungsethische Selbstprüfung</a:t>
            </a:r>
          </a:p>
        </p:txBody>
      </p:sp>
      <p:sp>
        <p:nvSpPr>
          <p:cNvPr id="3" name="Textplatzhalter 2"/>
          <p:cNvSpPr>
            <a:spLocks noGrp="1"/>
          </p:cNvSpPr>
          <p:nvPr>
            <p:ph type="body" sz="quarter" idx="10"/>
          </p:nvPr>
        </p:nvSpPr>
        <p:spPr/>
        <p:txBody>
          <a:bodyPr/>
          <a:lstStyle/>
          <a:p>
            <a:r>
              <a:rPr lang="de-DE">
                <a:sym typeface="Wingdings" panose="05000000000000000000" pitchFamily="2" charset="2"/>
              </a:rPr>
              <a:t> Arbeitsaufgaben 4 und 5</a:t>
            </a:r>
            <a:endParaRPr lang="de-DE" dirty="0"/>
          </a:p>
        </p:txBody>
      </p:sp>
    </p:spTree>
    <p:extLst>
      <p:ext uri="{BB962C8B-B14F-4D97-AF65-F5344CB8AC3E}">
        <p14:creationId xmlns:p14="http://schemas.microsoft.com/office/powerpoint/2010/main" val="2960561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48680"/>
            <a:ext cx="8910000" cy="792088"/>
          </a:xfrm>
        </p:spPr>
        <p:txBody>
          <a:bodyPr>
            <a:normAutofit/>
          </a:bodyPr>
          <a:lstStyle/>
          <a:p>
            <a:r>
              <a:rPr lang="de-DE" dirty="0"/>
              <a:t>10)		Aktivitäten des RatSWD zur Forschungsethik</a:t>
            </a:r>
          </a:p>
        </p:txBody>
      </p:sp>
      <p:sp>
        <p:nvSpPr>
          <p:cNvPr id="3" name="Inhaltsplatzhalter 2"/>
          <p:cNvSpPr>
            <a:spLocks noGrp="1"/>
          </p:cNvSpPr>
          <p:nvPr>
            <p:ph idx="1"/>
          </p:nvPr>
        </p:nvSpPr>
        <p:spPr/>
        <p:txBody>
          <a:bodyPr>
            <a:normAutofit/>
          </a:bodyPr>
          <a:lstStyle/>
          <a:p>
            <a:pPr>
              <a:spcBef>
                <a:spcPts val="0"/>
              </a:spcBef>
              <a:spcAft>
                <a:spcPts val="1200"/>
              </a:spcAft>
            </a:pPr>
            <a:r>
              <a:rPr lang="de-DE" sz="2600" dirty="0"/>
              <a:t>RatSWD Output 9 (5):</a:t>
            </a:r>
            <a:br>
              <a:rPr lang="de-DE" sz="2600" dirty="0"/>
            </a:br>
            <a:r>
              <a:rPr lang="de-DE" sz="2200" dirty="0"/>
              <a:t>Forschungsethische Grundsätze</a:t>
            </a:r>
            <a:br>
              <a:rPr lang="de-DE" sz="2200" dirty="0"/>
            </a:br>
            <a:r>
              <a:rPr lang="de-DE" sz="2200" dirty="0"/>
              <a:t>und Prüfverfahren in den Sozial- und Wirtschaftswissenschaften</a:t>
            </a:r>
          </a:p>
          <a:p>
            <a:pPr>
              <a:spcBef>
                <a:spcPts val="0"/>
              </a:spcBef>
              <a:spcAft>
                <a:spcPts val="1200"/>
              </a:spcAft>
            </a:pPr>
            <a:r>
              <a:rPr lang="de-DE" sz="2600" dirty="0"/>
              <a:t>Übersicht lokaler Ethikkommissionen</a:t>
            </a:r>
          </a:p>
          <a:p>
            <a:pPr>
              <a:spcBef>
                <a:spcPts val="0"/>
              </a:spcBef>
              <a:spcAft>
                <a:spcPts val="1200"/>
              </a:spcAft>
            </a:pPr>
            <a:r>
              <a:rPr lang="de-DE" sz="2600" dirty="0"/>
              <a:t>Diskussionspapiere</a:t>
            </a:r>
          </a:p>
          <a:p>
            <a:pPr>
              <a:spcBef>
                <a:spcPts val="0"/>
              </a:spcBef>
              <a:spcAft>
                <a:spcPts val="1200"/>
              </a:spcAft>
            </a:pPr>
            <a:r>
              <a:rPr lang="de-DE" sz="2600" dirty="0"/>
              <a:t>Förderung der Vernetzung</a:t>
            </a:r>
          </a:p>
          <a:p>
            <a:pPr marL="558000" indent="0">
              <a:spcBef>
                <a:spcPts val="0"/>
              </a:spcBef>
              <a:spcAft>
                <a:spcPts val="1000"/>
              </a:spcAft>
              <a:buNone/>
            </a:pPr>
            <a:endParaRPr lang="de-DE" sz="2600" dirty="0">
              <a:sym typeface="Wingdings" panose="05000000000000000000" pitchFamily="2" charset="2"/>
            </a:endParaRPr>
          </a:p>
          <a:p>
            <a:pPr marL="558000" indent="0">
              <a:spcBef>
                <a:spcPts val="0"/>
              </a:spcBef>
              <a:spcAft>
                <a:spcPts val="1000"/>
              </a:spcAft>
              <a:buNone/>
            </a:pPr>
            <a:r>
              <a:rPr lang="de-DE" sz="2600" dirty="0">
                <a:sym typeface="Wingdings" panose="05000000000000000000" pitchFamily="2" charset="2"/>
              </a:rPr>
              <a:t> </a:t>
            </a:r>
            <a:r>
              <a:rPr lang="de-DE" sz="2200" b="1" u="sng" dirty="0"/>
              <a:t>https://www.konsortswd.de/themen/forschungsethik</a:t>
            </a:r>
            <a:endParaRPr lang="de-DE" sz="2200" b="1" dirty="0">
              <a:sym typeface="Wingdings" panose="05000000000000000000" pitchFamily="2" charset="2"/>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0342">
            <a:off x="6742130" y="1564808"/>
            <a:ext cx="1849796" cy="2616564"/>
          </a:xfrm>
          <a:prstGeom prst="rect">
            <a:avLst/>
          </a:prstGeom>
          <a:ln w="6350">
            <a:solidFill>
              <a:schemeClr val="bg1">
                <a:lumMod val="65000"/>
              </a:schemeClr>
            </a:solidFill>
          </a:ln>
          <a:effectLst/>
        </p:spPr>
      </p:pic>
    </p:spTree>
    <p:extLst>
      <p:ext uri="{BB962C8B-B14F-4D97-AF65-F5344CB8AC3E}">
        <p14:creationId xmlns:p14="http://schemas.microsoft.com/office/powerpoint/2010/main" val="155318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Impressum/Hinweise</a:t>
            </a:r>
            <a:endParaRPr lang="de-DE" dirty="0"/>
          </a:p>
        </p:txBody>
      </p:sp>
      <p:sp>
        <p:nvSpPr>
          <p:cNvPr id="3" name="Inhaltsplatzhalter 2"/>
          <p:cNvSpPr>
            <a:spLocks noGrp="1"/>
          </p:cNvSpPr>
          <p:nvPr>
            <p:ph idx="1"/>
          </p:nvPr>
        </p:nvSpPr>
        <p:spPr>
          <a:xfrm>
            <a:off x="230832" y="1412776"/>
            <a:ext cx="7725544" cy="5040560"/>
          </a:xfrm>
        </p:spPr>
        <p:txBody>
          <a:bodyPr>
            <a:normAutofit fontScale="70000" lnSpcReduction="20000"/>
          </a:bodyPr>
          <a:lstStyle/>
          <a:p>
            <a:pPr marL="288000">
              <a:lnSpc>
                <a:spcPct val="120000"/>
              </a:lnSpc>
              <a:spcBef>
                <a:spcPts val="0"/>
              </a:spcBef>
              <a:spcAft>
                <a:spcPts val="800"/>
              </a:spcAft>
            </a:pPr>
            <a:r>
              <a:rPr lang="de-DE" sz="2600" dirty="0"/>
              <a:t>Das begleitende Dokument „Lernziele“ dokumentiert das Konzept der Folien und enthält die Arbeitsaufgaben nebens ihrer Diskussion.</a:t>
            </a:r>
          </a:p>
          <a:p>
            <a:pPr marL="288000">
              <a:lnSpc>
                <a:spcPct val="120000"/>
              </a:lnSpc>
              <a:spcBef>
                <a:spcPts val="0"/>
              </a:spcBef>
              <a:spcAft>
                <a:spcPts val="800"/>
              </a:spcAft>
            </a:pPr>
            <a:r>
              <a:rPr lang="de-DE" sz="2600" dirty="0"/>
              <a:t>Die Folien sollen zur eigenen Verwendung in Forschung und Lehre genutzt und angepasst werden.</a:t>
            </a:r>
          </a:p>
          <a:p>
            <a:pPr marL="288000">
              <a:lnSpc>
                <a:spcPct val="120000"/>
              </a:lnSpc>
              <a:spcBef>
                <a:spcPts val="0"/>
              </a:spcBef>
              <a:spcAft>
                <a:spcPts val="800"/>
              </a:spcAft>
            </a:pPr>
            <a:r>
              <a:rPr lang="de-DE" sz="2600" dirty="0"/>
              <a:t>Als lebendes Dokument soll das Material fortlaufend aktualisiert werden. Schicken Sie uns Ihr Feedback gern an office@ratswd.de</a:t>
            </a:r>
          </a:p>
          <a:p>
            <a:pPr marL="0" indent="0">
              <a:lnSpc>
                <a:spcPct val="120000"/>
              </a:lnSpc>
              <a:spcBef>
                <a:spcPts val="0"/>
              </a:spcBef>
              <a:spcAft>
                <a:spcPts val="800"/>
              </a:spcAft>
              <a:buNone/>
            </a:pPr>
            <a:endParaRPr lang="de-DE" sz="1900" dirty="0"/>
          </a:p>
          <a:p>
            <a:pPr marL="0" indent="0">
              <a:lnSpc>
                <a:spcPct val="120000"/>
              </a:lnSpc>
              <a:spcBef>
                <a:spcPts val="0"/>
              </a:spcBef>
              <a:spcAft>
                <a:spcPts val="800"/>
              </a:spcAft>
              <a:buNone/>
            </a:pPr>
            <a:endParaRPr lang="de-DE" sz="1900" dirty="0"/>
          </a:p>
          <a:p>
            <a:pPr marL="0" indent="0">
              <a:lnSpc>
                <a:spcPct val="120000"/>
              </a:lnSpc>
              <a:spcBef>
                <a:spcPts val="0"/>
              </a:spcBef>
              <a:spcAft>
                <a:spcPts val="800"/>
              </a:spcAft>
              <a:buNone/>
            </a:pPr>
            <a:r>
              <a:rPr lang="de-DE" sz="1900" dirty="0"/>
              <a:t>Rat für Sozial- und Wirtschaftsdaten (RatSWD)</a:t>
            </a:r>
            <a:br>
              <a:rPr lang="de-DE" sz="1900" dirty="0"/>
            </a:br>
            <a:r>
              <a:rPr lang="de-DE" sz="1900" dirty="0"/>
              <a:t>Rungestr. 9</a:t>
            </a:r>
            <a:br>
              <a:rPr lang="de-DE" sz="1900" dirty="0"/>
            </a:br>
            <a:r>
              <a:rPr lang="de-DE" sz="1900" dirty="0"/>
              <a:t>10179 Berlin</a:t>
            </a:r>
            <a:br>
              <a:rPr lang="de-DE" sz="1900" dirty="0"/>
            </a:br>
            <a:r>
              <a:rPr lang="de-DE" sz="1900" dirty="0"/>
              <a:t>https://www.ratswd.de | office@ratswd.de</a:t>
            </a:r>
          </a:p>
          <a:p>
            <a:pPr marL="0" indent="0">
              <a:lnSpc>
                <a:spcPct val="120000"/>
              </a:lnSpc>
              <a:spcBef>
                <a:spcPts val="0"/>
              </a:spcBef>
              <a:spcAft>
                <a:spcPts val="800"/>
              </a:spcAft>
              <a:buNone/>
            </a:pPr>
            <a:endParaRPr lang="de-DE" sz="1900" dirty="0"/>
          </a:p>
          <a:p>
            <a:pPr marL="0" indent="0">
              <a:lnSpc>
                <a:spcPct val="120000"/>
              </a:lnSpc>
              <a:spcBef>
                <a:spcPts val="0"/>
              </a:spcBef>
              <a:spcAft>
                <a:spcPts val="800"/>
              </a:spcAft>
              <a:buNone/>
            </a:pPr>
            <a:r>
              <a:rPr lang="de-DE" sz="1900" dirty="0"/>
              <a:t>Stand: 12.03.2019</a:t>
            </a:r>
          </a:p>
          <a:p>
            <a:pPr marL="0" indent="0">
              <a:lnSpc>
                <a:spcPct val="120000"/>
              </a:lnSpc>
              <a:spcBef>
                <a:spcPts val="0"/>
              </a:spcBef>
              <a:spcAft>
                <a:spcPts val="800"/>
              </a:spcAft>
              <a:buNone/>
            </a:pPr>
            <a:endParaRPr lang="de-DE" sz="1900" dirty="0"/>
          </a:p>
          <a:p>
            <a:pPr marL="0" indent="0">
              <a:lnSpc>
                <a:spcPct val="120000"/>
              </a:lnSpc>
              <a:spcBef>
                <a:spcPts val="0"/>
              </a:spcBef>
              <a:spcAft>
                <a:spcPts val="800"/>
              </a:spcAft>
              <a:buNone/>
            </a:pPr>
            <a:r>
              <a:rPr lang="de-DE" sz="1900" dirty="0"/>
              <a:t>Das diesem Bericht zugrundeliegende Vorhaben wurde mit Mitteln des Bundesministeriums für Bildung und Forschung (BMBF) unter dem Förderkennzeichen 01UW1402 gefördert. Die Verantwortung für den Inhalt dieser Veröffentlichung liegt, sofern nicht anders ausgewiesen, beim RatSWD.</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5704" y="4005064"/>
            <a:ext cx="1634222" cy="576064"/>
          </a:xfrm>
          <a:prstGeom prst="rect">
            <a:avLst/>
          </a:prstGeom>
        </p:spPr>
      </p:pic>
    </p:spTree>
    <p:extLst>
      <p:ext uri="{BB962C8B-B14F-4D97-AF65-F5344CB8AC3E}">
        <p14:creationId xmlns:p14="http://schemas.microsoft.com/office/powerpoint/2010/main" val="227630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Welche forschungsethischen Prinzipien wurden</a:t>
            </a:r>
            <a:br>
              <a:rPr lang="de-DE" dirty="0"/>
            </a:br>
            <a:r>
              <a:rPr lang="de-DE" dirty="0"/>
              <a:t>	in der </a:t>
            </a:r>
            <a:r>
              <a:rPr lang="de-DE" dirty="0" err="1"/>
              <a:t>Tuskegee</a:t>
            </a:r>
            <a:r>
              <a:rPr lang="de-DE" dirty="0"/>
              <a:t>-Syphilis-Studie missachtet?</a:t>
            </a:r>
          </a:p>
        </p:txBody>
      </p:sp>
      <p:sp>
        <p:nvSpPr>
          <p:cNvPr id="3" name="Inhaltsplatzhalter 2"/>
          <p:cNvSpPr>
            <a:spLocks noGrp="1"/>
          </p:cNvSpPr>
          <p:nvPr>
            <p:ph idx="1"/>
          </p:nvPr>
        </p:nvSpPr>
        <p:spPr/>
        <p:txBody>
          <a:bodyPr/>
          <a:lstStyle/>
          <a:p>
            <a:endParaRPr lang="de-DE" dirty="0"/>
          </a:p>
          <a:p>
            <a:pPr>
              <a:spcBef>
                <a:spcPts val="0"/>
              </a:spcBef>
              <a:spcAft>
                <a:spcPts val="1000"/>
              </a:spcAft>
            </a:pPr>
            <a:r>
              <a:rPr lang="de-DE" dirty="0"/>
              <a:t>Wissenschaftliche Güte und Integrität der Forschenden</a:t>
            </a:r>
          </a:p>
          <a:p>
            <a:pPr>
              <a:spcBef>
                <a:spcPts val="0"/>
              </a:spcBef>
              <a:spcAft>
                <a:spcPts val="1000"/>
              </a:spcAft>
            </a:pPr>
            <a:r>
              <a:rPr lang="de-DE" dirty="0"/>
              <a:t>Schadensvermeidung</a:t>
            </a:r>
          </a:p>
          <a:p>
            <a:pPr>
              <a:spcBef>
                <a:spcPts val="0"/>
              </a:spcBef>
              <a:spcAft>
                <a:spcPts val="1000"/>
              </a:spcAft>
            </a:pPr>
            <a:r>
              <a:rPr lang="de-DE" dirty="0"/>
              <a:t>Keine Täuschung</a:t>
            </a:r>
          </a:p>
          <a:p>
            <a:pPr>
              <a:spcBef>
                <a:spcPts val="0"/>
              </a:spcBef>
              <a:spcAft>
                <a:spcPts val="1000"/>
              </a:spcAft>
            </a:pPr>
            <a:r>
              <a:rPr lang="de-DE" dirty="0"/>
              <a:t>Freiwilligkeit</a:t>
            </a:r>
          </a:p>
          <a:p>
            <a:pPr>
              <a:spcBef>
                <a:spcPts val="0"/>
              </a:spcBef>
              <a:spcAft>
                <a:spcPts val="1000"/>
              </a:spcAft>
            </a:pPr>
            <a:r>
              <a:rPr lang="de-DE" dirty="0"/>
              <a:t>Informiertes Einverständnis</a:t>
            </a:r>
          </a:p>
        </p:txBody>
      </p:sp>
    </p:spTree>
    <p:extLst>
      <p:ext uri="{BB962C8B-B14F-4D97-AF65-F5344CB8AC3E}">
        <p14:creationId xmlns:p14="http://schemas.microsoft.com/office/powerpoint/2010/main" val="18700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marL="0" indent="0" defTabSz="806450">
              <a:buNone/>
            </a:pPr>
            <a:r>
              <a:rPr lang="de-DE" dirty="0"/>
              <a:t>2.1)	Ethische Grundlagen und gesetzliche Regelungen</a:t>
            </a:r>
            <a:br>
              <a:rPr lang="de-DE" dirty="0"/>
            </a:br>
            <a:r>
              <a:rPr lang="de-DE" dirty="0"/>
              <a:t>		bei medizinischer Forschung</a:t>
            </a:r>
          </a:p>
        </p:txBody>
      </p:sp>
      <p:sp>
        <p:nvSpPr>
          <p:cNvPr id="3" name="Inhaltsplatzhalter 2"/>
          <p:cNvSpPr>
            <a:spLocks noGrp="1"/>
          </p:cNvSpPr>
          <p:nvPr>
            <p:ph idx="1"/>
          </p:nvPr>
        </p:nvSpPr>
        <p:spPr/>
        <p:txBody>
          <a:bodyPr>
            <a:normAutofit fontScale="47500" lnSpcReduction="20000"/>
          </a:bodyPr>
          <a:lstStyle/>
          <a:p>
            <a:pPr>
              <a:lnSpc>
                <a:spcPct val="130000"/>
              </a:lnSpc>
              <a:spcBef>
                <a:spcPts val="0"/>
              </a:spcBef>
              <a:spcAft>
                <a:spcPts val="1200"/>
              </a:spcAft>
            </a:pPr>
            <a:r>
              <a:rPr lang="de-DE" sz="3800" b="1" dirty="0"/>
              <a:t>Helsinki </a:t>
            </a:r>
            <a:r>
              <a:rPr lang="de-DE" sz="3800" b="1" dirty="0" err="1"/>
              <a:t>Declaration</a:t>
            </a:r>
            <a:r>
              <a:rPr lang="de-DE" sz="3800" b="1" dirty="0"/>
              <a:t> des Weltärztebundes (Version 2013)</a:t>
            </a:r>
            <a:br>
              <a:rPr lang="de-DE" dirty="0"/>
            </a:br>
            <a:r>
              <a:rPr lang="de-DE" sz="2900" u="sng" dirty="0"/>
              <a:t>(https://www.wma.net/policies-post/wma-declaration-of-helsinki-ethical-principles-for-medical-research-involving-human-subjects)</a:t>
            </a:r>
          </a:p>
          <a:p>
            <a:pPr>
              <a:lnSpc>
                <a:spcPct val="130000"/>
              </a:lnSpc>
              <a:spcBef>
                <a:spcPts val="0"/>
              </a:spcBef>
              <a:spcAft>
                <a:spcPts val="1200"/>
              </a:spcAft>
            </a:pPr>
            <a:r>
              <a:rPr lang="de-DE" sz="3800" b="1" dirty="0"/>
              <a:t>(Muster-)Berufsordnung für die in Deutschland tätigen Ärztinnen und Ärzte der Bundesärztekammer (2018)</a:t>
            </a:r>
            <a:br>
              <a:rPr lang="de-DE" dirty="0"/>
            </a:br>
            <a:r>
              <a:rPr lang="de-DE" sz="2900" u="sng" dirty="0"/>
              <a:t>(https://www.bundesaerztekammer.de/fileadmin/user_upload/downloads/pdf-Ordner/MBO/MBO-AE.pdf)</a:t>
            </a:r>
            <a:br>
              <a:rPr lang="de-DE" sz="2900" dirty="0"/>
            </a:br>
            <a:r>
              <a:rPr lang="de-DE" sz="2900" dirty="0"/>
              <a:t>§15 Forschung (1): „Ärztinnen und Ärzte, die sich an einem Forschungsvorhaben beteiligen, bei dem in die psychische oder körperliche Integrität eines Menschen eingegriffen oder Körpermaterialien oder Daten verwendet werden, die sich einem bestimmten Menschen zuordnen lassen, müssen sicherstellen, dass vor der Durchführung des Forschungsvorhabens eine Beratung erfolgt, die auf die mit ihm verbundenen berufsethischen und berufsrechtlichen Fragen zielt und die von einer bei der zuständigen Ärztekammer gebildeten Ethik-Kommission oder von einer anderen, nach Landesrecht gebildeten unabhängigen und interdisziplinär besetzten Ethik-Kommission durchgeführt wird. Dasselbe gilt vor der Durchführung gesetzlich zugelassener Forschung mit vitalen menschlichen Gameten und lebendem embryonalen Gewebe.“</a:t>
            </a:r>
          </a:p>
        </p:txBody>
      </p:sp>
    </p:spTree>
    <p:extLst>
      <p:ext uri="{BB962C8B-B14F-4D97-AF65-F5344CB8AC3E}">
        <p14:creationId xmlns:p14="http://schemas.microsoft.com/office/powerpoint/2010/main" val="75532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a:t>2.1)	Weitere rechtliche Rahmenbedingungen der</a:t>
            </a:r>
            <a:br>
              <a:rPr lang="de-DE" dirty="0"/>
            </a:br>
            <a:r>
              <a:rPr lang="de-DE" dirty="0"/>
              <a:t>		medizinischen Forschung</a:t>
            </a:r>
          </a:p>
        </p:txBody>
      </p:sp>
      <p:sp>
        <p:nvSpPr>
          <p:cNvPr id="3" name="Inhaltsplatzhalter 2"/>
          <p:cNvSpPr>
            <a:spLocks noGrp="1"/>
          </p:cNvSpPr>
          <p:nvPr>
            <p:ph idx="1"/>
          </p:nvPr>
        </p:nvSpPr>
        <p:spPr/>
        <p:txBody>
          <a:bodyPr>
            <a:normAutofit/>
          </a:bodyPr>
          <a:lstStyle/>
          <a:p>
            <a:pPr marL="558000" indent="0">
              <a:spcBef>
                <a:spcPts val="0"/>
              </a:spcBef>
              <a:buNone/>
            </a:pPr>
            <a:endParaRPr lang="de-DE" sz="2400" dirty="0"/>
          </a:p>
          <a:p>
            <a:pPr>
              <a:spcBef>
                <a:spcPts val="0"/>
              </a:spcBef>
              <a:spcAft>
                <a:spcPts val="2000"/>
              </a:spcAft>
            </a:pPr>
            <a:r>
              <a:rPr lang="de-DE" sz="2400" dirty="0"/>
              <a:t>Gesetz über den Verkehr mit Arzneimitteln, Sechster Abschnitt „Schutz des Menschen bei der klinischen Prüfung“ (§§ 40 – 42): </a:t>
            </a:r>
            <a:br>
              <a:rPr lang="de-DE" sz="2400" dirty="0"/>
            </a:br>
            <a:r>
              <a:rPr lang="de-DE" sz="1800" u="sng" dirty="0"/>
              <a:t>https://www.gesetze-im-internet.de/amg_1976</a:t>
            </a:r>
            <a:endParaRPr lang="de-DE" sz="2400" u="sng" dirty="0"/>
          </a:p>
          <a:p>
            <a:pPr>
              <a:spcBef>
                <a:spcPts val="0"/>
              </a:spcBef>
              <a:spcAft>
                <a:spcPts val="2000"/>
              </a:spcAft>
            </a:pPr>
            <a:r>
              <a:rPr lang="de-DE" sz="2400" dirty="0"/>
              <a:t>Gesetz über Medizinprodukte, Vierter Abschnitt „Klinische Bewertung, Leistungsbewertung, klinische Prüfung, Leistungsbewertungsprüfung“ (§§19 – 24):</a:t>
            </a:r>
            <a:br>
              <a:rPr lang="de-DE" sz="2400" dirty="0"/>
            </a:br>
            <a:r>
              <a:rPr lang="de-DE" sz="1800" u="sng" dirty="0"/>
              <a:t>https://www.gesetze-im-internet.de/mpg</a:t>
            </a:r>
          </a:p>
        </p:txBody>
      </p:sp>
    </p:spTree>
    <p:extLst>
      <p:ext uri="{BB962C8B-B14F-4D97-AF65-F5344CB8AC3E}">
        <p14:creationId xmlns:p14="http://schemas.microsoft.com/office/powerpoint/2010/main" val="26929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a:t>2.2)	Rahmenbedingungen der psychologischen 							Forschung</a:t>
            </a:r>
          </a:p>
        </p:txBody>
      </p:sp>
      <p:sp>
        <p:nvSpPr>
          <p:cNvPr id="3" name="Inhaltsplatzhalter 2"/>
          <p:cNvSpPr>
            <a:spLocks noGrp="1"/>
          </p:cNvSpPr>
          <p:nvPr>
            <p:ph idx="1"/>
          </p:nvPr>
        </p:nvSpPr>
        <p:spPr>
          <a:xfrm>
            <a:off x="230832" y="1412776"/>
            <a:ext cx="5997352" cy="5040560"/>
          </a:xfrm>
        </p:spPr>
        <p:txBody>
          <a:bodyPr>
            <a:normAutofit lnSpcReduction="10000"/>
          </a:bodyPr>
          <a:lstStyle/>
          <a:p>
            <a:pPr>
              <a:lnSpc>
                <a:spcPct val="110000"/>
              </a:lnSpc>
              <a:spcBef>
                <a:spcPts val="0"/>
              </a:spcBef>
              <a:spcAft>
                <a:spcPts val="800"/>
              </a:spcAft>
            </a:pPr>
            <a:r>
              <a:rPr lang="de-DE" sz="1800" b="1" dirty="0"/>
              <a:t>Berufsethische Richtlinien</a:t>
            </a:r>
            <a:r>
              <a:rPr lang="de-DE" sz="1800" dirty="0"/>
              <a:t> des Berufsverbandes Deutscher Psychologinnen und Psychologen (BDP) und der Deutschen Gesellschaft für Psychologie (DGPs) von 2016 (zugleich Berufsordnung des BDP):</a:t>
            </a:r>
            <a:br>
              <a:rPr lang="de-DE" sz="1800" dirty="0"/>
            </a:br>
            <a:r>
              <a:rPr lang="de-DE" sz="1800" u="sng" dirty="0"/>
              <a:t>https://www.dgps.de/index.php?id=185</a:t>
            </a:r>
          </a:p>
          <a:p>
            <a:pPr>
              <a:spcBef>
                <a:spcPts val="600"/>
              </a:spcBef>
              <a:spcAft>
                <a:spcPts val="400"/>
              </a:spcAft>
            </a:pPr>
            <a:r>
              <a:rPr lang="de-DE" sz="1800" dirty="0"/>
              <a:t>Bedeutung (vgl. Präambel):</a:t>
            </a:r>
          </a:p>
          <a:p>
            <a:pPr lvl="1">
              <a:spcBef>
                <a:spcPts val="500"/>
              </a:spcBef>
              <a:spcAft>
                <a:spcPts val="600"/>
              </a:spcAft>
            </a:pPr>
            <a:r>
              <a:rPr lang="de-DE" sz="1400" dirty="0"/>
              <a:t>Grundlagen der Berufsausübung von Psychologinnen und Psychologen als Hilfestellung und Orientierung</a:t>
            </a:r>
          </a:p>
          <a:p>
            <a:pPr lvl="1">
              <a:spcBef>
                <a:spcPts val="0"/>
              </a:spcBef>
              <a:spcAft>
                <a:spcPts val="600"/>
              </a:spcAft>
            </a:pPr>
            <a:r>
              <a:rPr lang="de-DE" sz="1400" dirty="0"/>
              <a:t>Schutz der Verbraucher und der Wahrung ihrer Rechte</a:t>
            </a:r>
          </a:p>
          <a:p>
            <a:pPr lvl="1">
              <a:spcBef>
                <a:spcPts val="0"/>
              </a:spcBef>
              <a:spcAft>
                <a:spcPts val="600"/>
              </a:spcAft>
            </a:pPr>
            <a:r>
              <a:rPr lang="de-DE" sz="1400" dirty="0"/>
              <a:t>Aufklären der allgemeinen Öffentlichkeit, Fachwelt und Politik über ethisch angemessenes berufliches Handeln von Psychologinnen und Psychologen</a:t>
            </a:r>
          </a:p>
          <a:p>
            <a:pPr lvl="1">
              <a:spcBef>
                <a:spcPts val="0"/>
              </a:spcBef>
              <a:spcAft>
                <a:spcPts val="600"/>
              </a:spcAft>
            </a:pPr>
            <a:r>
              <a:rPr lang="de-DE" sz="1400" dirty="0"/>
              <a:t>Rahmen zur Lösung ethischer Fragen in der Berufsausübung</a:t>
            </a:r>
          </a:p>
          <a:p>
            <a:pPr lvl="1">
              <a:spcBef>
                <a:spcPts val="0"/>
              </a:spcBef>
              <a:spcAft>
                <a:spcPts val="600"/>
              </a:spcAft>
            </a:pPr>
            <a:r>
              <a:rPr lang="de-DE" sz="1400" dirty="0"/>
              <a:t>Verpflichtet die Berufsangehörigen auf die Einhaltung dieser ethischen Richtlinien in allen Situationen ihrer Berufsausübung</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3" t="972" r="1093" b="730"/>
          <a:stretch/>
        </p:blipFill>
        <p:spPr bwMode="auto">
          <a:xfrm rot="360000">
            <a:off x="6275975" y="1966081"/>
            <a:ext cx="2236521" cy="3154870"/>
          </a:xfrm>
          <a:prstGeom prst="rect">
            <a:avLst/>
          </a:prstGeom>
          <a:ln w="6350">
            <a:solidFill>
              <a:schemeClr val="bg1">
                <a:lumMod val="65000"/>
              </a:schemeClr>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931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(Rechtliche) Rahmenbedingungen in der</a:t>
            </a:r>
            <a:br>
              <a:rPr lang="de-DE" dirty="0"/>
            </a:br>
            <a:r>
              <a:rPr lang="de-DE" dirty="0"/>
              <a:t>	sozialwissenschaftlichen Forschung</a:t>
            </a:r>
          </a:p>
        </p:txBody>
      </p:sp>
      <p:sp>
        <p:nvSpPr>
          <p:cNvPr id="10" name="Inhaltsplatzhalter 9"/>
          <p:cNvSpPr>
            <a:spLocks noGrp="1"/>
          </p:cNvSpPr>
          <p:nvPr>
            <p:ph idx="1"/>
          </p:nvPr>
        </p:nvSpPr>
        <p:spPr/>
        <p:txBody>
          <a:bodyPr>
            <a:noAutofit/>
          </a:bodyPr>
          <a:lstStyle/>
          <a:p>
            <a:pPr indent="-342900">
              <a:spcBef>
                <a:spcPts val="0"/>
              </a:spcBef>
              <a:spcAft>
                <a:spcPts val="1100"/>
              </a:spcAft>
            </a:pPr>
            <a:r>
              <a:rPr lang="de-DE" sz="1800" b="1" dirty="0"/>
              <a:t>Persönlichkeitsrecht</a:t>
            </a:r>
            <a:r>
              <a:rPr lang="de-DE" sz="1800" dirty="0"/>
              <a:t> (Art. 2 Abs. 1 GG) das allgemeine Recht des Einzelnen auf Achtung und freie Entfaltung seiner Persönlichkeit gegenüber dem Staat und im privaten Rechtsverkehr, Recht am eigenen Bild, Recht auf Privat- und Intimsphäre sowie das aus Art. 2 Abs. 1 </a:t>
            </a:r>
            <a:r>
              <a:rPr lang="de-DE" sz="1800" dirty="0" err="1"/>
              <a:t>i.V.m</a:t>
            </a:r>
            <a:r>
              <a:rPr lang="de-DE" sz="1800" dirty="0"/>
              <a:t>. Art. 1 Abs. 1 GG abgeleitete Recht auf informationelle Selbstbestimmung (Datenschutzrecht)</a:t>
            </a:r>
          </a:p>
          <a:p>
            <a:pPr indent="-342900">
              <a:spcBef>
                <a:spcPts val="0"/>
              </a:spcBef>
              <a:spcAft>
                <a:spcPts val="1100"/>
              </a:spcAft>
            </a:pPr>
            <a:r>
              <a:rPr lang="de-DE" sz="1800" b="1" dirty="0"/>
              <a:t>Forschungsfreiheit</a:t>
            </a:r>
            <a:r>
              <a:rPr lang="de-DE" sz="1800" dirty="0"/>
              <a:t> (Art. 5 Abs. 3 GG)</a:t>
            </a:r>
          </a:p>
          <a:p>
            <a:pPr indent="-342900">
              <a:spcBef>
                <a:spcPts val="0"/>
              </a:spcBef>
              <a:spcAft>
                <a:spcPts val="1100"/>
              </a:spcAft>
            </a:pPr>
            <a:r>
              <a:rPr lang="de-DE" sz="1800" b="1" dirty="0"/>
              <a:t>Ethik Kodex </a:t>
            </a:r>
            <a:r>
              <a:rPr lang="de-DE" sz="1800" dirty="0"/>
              <a:t>der Deutschen Gesellschaft für Soziologie und des Berufsverbands Deutscher Soziologinnen und Soziologen</a:t>
            </a:r>
            <a:br>
              <a:rPr lang="de-DE" sz="1800" dirty="0"/>
            </a:br>
            <a:r>
              <a:rPr lang="de-DE" sz="1800" dirty="0"/>
              <a:t>(</a:t>
            </a:r>
            <a:r>
              <a:rPr lang="de-DE" sz="1800" u="sng" dirty="0"/>
              <a:t>https://www.soziologie.de/de/die-dgs/ethik/ethik-kodex.html</a:t>
            </a:r>
            <a:r>
              <a:rPr lang="de-DE" sz="1800" dirty="0"/>
              <a:t>)</a:t>
            </a:r>
          </a:p>
          <a:p>
            <a:pPr indent="-342900">
              <a:spcBef>
                <a:spcPts val="0"/>
              </a:spcBef>
              <a:spcAft>
                <a:spcPts val="1100"/>
              </a:spcAft>
            </a:pPr>
            <a:r>
              <a:rPr lang="de-DE" sz="1800" b="1" dirty="0"/>
              <a:t>Gute wissenschaftliche Praxis</a:t>
            </a:r>
            <a:br>
              <a:rPr lang="de-DE" sz="1800" dirty="0"/>
            </a:br>
            <a:r>
              <a:rPr lang="de-DE" sz="1800" dirty="0"/>
              <a:t>(</a:t>
            </a:r>
            <a:r>
              <a:rPr lang="de-DE" sz="1800" u="sng" dirty="0"/>
              <a:t>http://www.dfg.de/download/pdf/dfg_im_profil/reden_</a:t>
            </a:r>
            <a:br>
              <a:rPr lang="de-DE" sz="1800" u="sng" dirty="0"/>
            </a:br>
            <a:r>
              <a:rPr lang="de-DE" sz="1800" u="sng" dirty="0" err="1"/>
              <a:t>stellungnahmen</a:t>
            </a:r>
            <a:r>
              <a:rPr lang="de-DE" sz="1800" u="sng" dirty="0"/>
              <a:t>/</a:t>
            </a:r>
            <a:r>
              <a:rPr lang="de-DE" sz="1800" u="sng" dirty="0" err="1"/>
              <a:t>download</a:t>
            </a:r>
            <a:r>
              <a:rPr lang="de-DE" sz="1800" u="sng" dirty="0"/>
              <a:t>/empfehlung_wiss_praxis_1310.pdf</a:t>
            </a:r>
            <a:r>
              <a:rPr lang="de-DE" sz="1800" dirty="0"/>
              <a:t>)</a:t>
            </a:r>
            <a:endParaRPr lang="de-DE" sz="1800" u="sng" dirty="0">
              <a:solidFill>
                <a:srgbClr val="000000"/>
              </a:solidFill>
            </a:endParaRPr>
          </a:p>
        </p:txBody>
      </p:sp>
    </p:spTree>
    <p:extLst>
      <p:ext uri="{BB962C8B-B14F-4D97-AF65-F5344CB8AC3E}">
        <p14:creationId xmlns:p14="http://schemas.microsoft.com/office/powerpoint/2010/main" val="402630568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3768</Words>
  <Application>Microsoft Office PowerPoint</Application>
  <PresentationFormat>Bildschirmpräsentation (4:3)</PresentationFormat>
  <Paragraphs>296</Paragraphs>
  <Slides>47</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47</vt:i4>
      </vt:variant>
    </vt:vector>
  </HeadingPairs>
  <TitlesOfParts>
    <vt:vector size="55" baseType="lpstr">
      <vt:lpstr>Kozuka Mincho Pr6N B</vt:lpstr>
      <vt:lpstr>Kozuka Mincho Pr6N M</vt:lpstr>
      <vt:lpstr>MS PGothic</vt:lpstr>
      <vt:lpstr>Arial</vt:lpstr>
      <vt:lpstr>Calibri</vt:lpstr>
      <vt:lpstr>Georgia</vt:lpstr>
      <vt:lpstr>Wingdings</vt:lpstr>
      <vt:lpstr>Larissa</vt:lpstr>
      <vt:lpstr>Forschungsethik in den Sozial- und Wirtschaftswissenschaften</vt:lpstr>
      <vt:lpstr>Gliederung</vt:lpstr>
      <vt:lpstr>Fallbeispiel: Tuskegee-Syphilis-Studie</vt:lpstr>
      <vt:lpstr>Fallbeispiel: Tuskegee-Syphilis-Studie</vt:lpstr>
      <vt:lpstr>1) Welche forschungsethischen Prinzipien wurden  in der Tuskegee-Syphilis-Studie missachtet?</vt:lpstr>
      <vt:lpstr>2.1) Ethische Grundlagen und gesetzliche Regelungen   bei medizinischer Forschung</vt:lpstr>
      <vt:lpstr>2.1) Weitere rechtliche Rahmenbedingungen der   medizinischen Forschung</vt:lpstr>
      <vt:lpstr>2.2) Rahmenbedingungen der psychologischen        Forschung</vt:lpstr>
      <vt:lpstr>3) (Rechtliche) Rahmenbedingungen in der  sozialwissenschaftlichen Forschung</vt:lpstr>
      <vt:lpstr>4) Warum ist das Thema aktuell?</vt:lpstr>
      <vt:lpstr>5) Forschungsethik im Spannungsfeld zwischen      Datenschutz und guter wissenschaftlicher Praxis</vt:lpstr>
      <vt:lpstr>5) Gute wissenschaftliche Praxis</vt:lpstr>
      <vt:lpstr>5) Grundprinzipien guter wissenschaftlicher Praxis</vt:lpstr>
      <vt:lpstr>5) Datenschutz – rechtliche Grundlagen</vt:lpstr>
      <vt:lpstr>5) Wesentliche Anforderungen des Datenschutzes  (bei der Erhebung von Studiendaten)</vt:lpstr>
      <vt:lpstr>5) Forschungsethik Definition   1</vt:lpstr>
      <vt:lpstr>5) Forschungsethik Definition   2</vt:lpstr>
      <vt:lpstr>PowerPoint-Präsentation</vt:lpstr>
      <vt:lpstr>6) Zentrale forschungsethische Prinzipien</vt:lpstr>
      <vt:lpstr>6) Zentrale forschungsethische Prinzipien</vt:lpstr>
      <vt:lpstr>6.1) Wissenschaftliche Güte und Integrität der   Forschenden (1)</vt:lpstr>
      <vt:lpstr>6.1) Wissenschaftliche Güte und Integrität der   Forschenden (2)</vt:lpstr>
      <vt:lpstr>6.1) Wissenschaftliche Güte und Integrität der   Forschenden (3)</vt:lpstr>
      <vt:lpstr>PowerPoint-Präsentation</vt:lpstr>
      <vt:lpstr>6) Zentrale forschungsethische Prinzipien</vt:lpstr>
      <vt:lpstr>6.2) Vermeiden von Schaden:   Schutz von Studienteilnehmenden (1)</vt:lpstr>
      <vt:lpstr>6.2) Vermeiden von Schaden:   Schutz von Studienteilnehmenden (2)</vt:lpstr>
      <vt:lpstr>6.2) Vermeiden von Schaden:   Schutz von Studienteilnehmenden (3)</vt:lpstr>
      <vt:lpstr>6.2) Vermeiden von Schaden:   Schutz von Studienteilnehmenden (4)</vt:lpstr>
      <vt:lpstr>6.2) Vermeiden von Schaden:   Schutz von Forschenden (1)</vt:lpstr>
      <vt:lpstr>6.2) Vermeiden von Schaden:   Schutz von Forschenden (2)</vt:lpstr>
      <vt:lpstr>PowerPoint-Präsentation</vt:lpstr>
      <vt:lpstr>6) Zentrale forschungsethische Prinzipien</vt:lpstr>
      <vt:lpstr>6.3) Informierte Einwilligung</vt:lpstr>
      <vt:lpstr>6.3) Informierte Einwilligung: Information</vt:lpstr>
      <vt:lpstr>6.3) Informierte Einwilligung:   Freiwilligkeit der Teilnahme</vt:lpstr>
      <vt:lpstr>6.3) Informierte Einwilligung:   Entscheidungskompetenz &amp; Einwilligungsfähigkeit</vt:lpstr>
      <vt:lpstr>6.3) Informierte Einwilligung: Form der Einwilligung</vt:lpstr>
      <vt:lpstr>6.3) Informierte Einwilligung: Form der Einwilligung</vt:lpstr>
      <vt:lpstr>7) Förderung der ethischen Reflexivität der  Forschenden: Forschungsethische Selbstprüfung (1)</vt:lpstr>
      <vt:lpstr>7) Förderung der ethischen Reflexivität der  Forschenden: Forschungsethische Selbstprüfung (2)</vt:lpstr>
      <vt:lpstr>7) Forschungsethische Selbstprüfung: Indikatoren  als Entscheidungshilfe für Begutachtung (1)</vt:lpstr>
      <vt:lpstr>7) Forschungsethische Selbstprüfung: Indikatoren  als Entscheidungshilfe für Begutachtung (2)</vt:lpstr>
      <vt:lpstr>8) Kritik an „Ethics Reviews“ bzw.  Begutachtungen durch Ethikkommissionen</vt:lpstr>
      <vt:lpstr>9) Forschungsethische Selbstprüfung</vt:lpstr>
      <vt:lpstr>10)  Aktivitäten des RatSWD zur Forschungsethik</vt:lpstr>
      <vt:lpstr>Impressum/Hinweise</vt:lpstr>
    </vt:vector>
  </TitlesOfParts>
  <Company>Wissenschaftszentrum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Forschungsethik in den Sozial- und Wirtschaftswissenschaften</dc:title>
  <dc:creator>RatSWD</dc:creator>
  <cp:lastModifiedBy>Claudia Kreutz</cp:lastModifiedBy>
  <cp:revision>120</cp:revision>
  <dcterms:created xsi:type="dcterms:W3CDTF">2019-02-20T08:39:35Z</dcterms:created>
  <dcterms:modified xsi:type="dcterms:W3CDTF">2024-06-17T13:07:34Z</dcterms:modified>
</cp:coreProperties>
</file>